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0"/>
  </p:notesMasterIdLst>
  <p:sldIdLst>
    <p:sldId id="300" r:id="rId2"/>
    <p:sldId id="313" r:id="rId3"/>
    <p:sldId id="306" r:id="rId4"/>
    <p:sldId id="314" r:id="rId5"/>
    <p:sldId id="301" r:id="rId6"/>
    <p:sldId id="310" r:id="rId7"/>
    <p:sldId id="312" r:id="rId8"/>
    <p:sldId id="309" r:id="rId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加藤 弘泰" initials="加藤" lastIdx="1" clrIdx="0">
    <p:extLst/>
  </p:cmAuthor>
  <p:cmAuthor id="2" name="MUTB" initials="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660066"/>
    <a:srgbClr val="003300"/>
    <a:srgbClr val="FFFFCC"/>
    <a:srgbClr val="CCFF66"/>
    <a:srgbClr val="FFCC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62" autoAdjust="0"/>
    <p:restoredTop sz="94660"/>
  </p:normalViewPr>
  <p:slideViewPr>
    <p:cSldViewPr>
      <p:cViewPr varScale="1">
        <p:scale>
          <a:sx n="74" d="100"/>
          <a:sy n="74" d="100"/>
        </p:scale>
        <p:origin x="171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3847369-3897-4321-9054-AA66CA846521}" type="datetimeFigureOut">
              <a:rPr kumimoji="1" lang="ja-JP" altLang="en-US" smtClean="0"/>
              <a:pPr/>
              <a:t>2018/2/22</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E3E37C9-F0D1-4C93-B259-5BD292994A7F}" type="slidenum">
              <a:rPr kumimoji="1" lang="ja-JP" altLang="en-US" smtClean="0"/>
              <a:pPr/>
              <a:t>‹#›</a:t>
            </a:fld>
            <a:endParaRPr kumimoji="1" lang="ja-JP" altLang="en-US"/>
          </a:p>
        </p:txBody>
      </p:sp>
    </p:spTree>
    <p:extLst>
      <p:ext uri="{BB962C8B-B14F-4D97-AF65-F5344CB8AC3E}">
        <p14:creationId xmlns:p14="http://schemas.microsoft.com/office/powerpoint/2010/main" val="13388710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3E37C9-F0D1-4C93-B259-5BD292994A7F}" type="slidenum">
              <a:rPr kumimoji="1" lang="ja-JP" altLang="en-US" smtClean="0"/>
              <a:pPr/>
              <a:t>0</a:t>
            </a:fld>
            <a:endParaRPr kumimoji="1" lang="ja-JP" altLang="en-US"/>
          </a:p>
        </p:txBody>
      </p:sp>
    </p:spTree>
    <p:extLst>
      <p:ext uri="{BB962C8B-B14F-4D97-AF65-F5344CB8AC3E}">
        <p14:creationId xmlns:p14="http://schemas.microsoft.com/office/powerpoint/2010/main" val="1087464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FD1A101-C97C-454C-A3E0-D360252E04F5}" type="slidenum">
              <a:rPr kumimoji="1" lang="ja-JP" altLang="en-US" smtClean="0"/>
              <a:pPr/>
              <a:t>2</a:t>
            </a:fld>
            <a:endParaRPr kumimoji="1" lang="ja-JP" altLang="en-US"/>
          </a:p>
        </p:txBody>
      </p:sp>
    </p:spTree>
    <p:extLst>
      <p:ext uri="{BB962C8B-B14F-4D97-AF65-F5344CB8AC3E}">
        <p14:creationId xmlns:p14="http://schemas.microsoft.com/office/powerpoint/2010/main" val="588712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3E37C9-F0D1-4C93-B259-5BD292994A7F}" type="slidenum">
              <a:rPr kumimoji="1" lang="ja-JP" altLang="en-US" smtClean="0"/>
              <a:pPr/>
              <a:t>3</a:t>
            </a:fld>
            <a:endParaRPr kumimoji="1" lang="ja-JP" altLang="en-US"/>
          </a:p>
        </p:txBody>
      </p:sp>
    </p:spTree>
    <p:extLst>
      <p:ext uri="{BB962C8B-B14F-4D97-AF65-F5344CB8AC3E}">
        <p14:creationId xmlns:p14="http://schemas.microsoft.com/office/powerpoint/2010/main" val="1087464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3E37C9-F0D1-4C93-B259-5BD292994A7F}" type="slidenum">
              <a:rPr kumimoji="1" lang="ja-JP" altLang="en-US" smtClean="0"/>
              <a:pPr/>
              <a:t>4</a:t>
            </a:fld>
            <a:endParaRPr kumimoji="1" lang="ja-JP" altLang="en-US"/>
          </a:p>
        </p:txBody>
      </p:sp>
    </p:spTree>
    <p:extLst>
      <p:ext uri="{BB962C8B-B14F-4D97-AF65-F5344CB8AC3E}">
        <p14:creationId xmlns:p14="http://schemas.microsoft.com/office/powerpoint/2010/main" val="3350422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47EB8B2-73B1-45CB-8D85-1E4BA556DABD}" type="datetime1">
              <a:rPr kumimoji="1" lang="ja-JP" altLang="en-US" smtClean="0"/>
              <a:t>2018/2/22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2AF2354-A9EE-4169-B879-B2DCAE9834E5}" type="datetime1">
              <a:rPr kumimoji="1" lang="ja-JP" altLang="en-US" smtClean="0"/>
              <a:t>2018/2/22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D546452-0BA3-480F-9607-A594627E2355}" type="datetime1">
              <a:rPr kumimoji="1" lang="ja-JP" altLang="en-US" smtClean="0"/>
              <a:t>2018/2/22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BA9C10E-2268-4E6E-9781-71D54610D9BF}" type="datetime1">
              <a:rPr kumimoji="1" lang="ja-JP" altLang="en-US" smtClean="0"/>
              <a:t>2018/2/22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010400" y="6492875"/>
            <a:ext cx="2133600" cy="365125"/>
          </a:xfrm>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958AB82-47D1-4959-8767-9493777CA414}" type="datetime1">
              <a:rPr kumimoji="1" lang="ja-JP" altLang="en-US" smtClean="0"/>
              <a:t>2018/2/22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929BD33-E8F3-4D35-9280-FA252525F357}" type="datetime1">
              <a:rPr kumimoji="1" lang="ja-JP" altLang="en-US" smtClean="0"/>
              <a:t>2018/2/22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D74F480-DA82-4D63-9B88-CF1010A232AF}" type="datetime1">
              <a:rPr kumimoji="1" lang="ja-JP" altLang="en-US" smtClean="0"/>
              <a:t>2018/2/22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672BE44-210A-4E53-BA1F-C0000C5E8D74}" type="datetime1">
              <a:rPr kumimoji="1" lang="ja-JP" altLang="en-US" smtClean="0"/>
              <a:t>2018/2/22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EF3DA09-7C30-4BBE-BE02-0F970AAA13FD}" type="datetime1">
              <a:rPr kumimoji="1" lang="ja-JP" altLang="en-US" smtClean="0"/>
              <a:t>2018/2/22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CA36995-2BFE-47A7-9E15-F42A87973A96}" type="datetime1">
              <a:rPr kumimoji="1" lang="ja-JP" altLang="en-US" smtClean="0"/>
              <a:t>2018/2/22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2F0F6B8-2A59-4E0B-805F-4814785BC561}" type="datetime1">
              <a:rPr kumimoji="1" lang="ja-JP" altLang="en-US" smtClean="0"/>
              <a:t>2018/2/22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772D03-27D1-46B8-A946-9855EA11D926}" type="datetime1">
              <a:rPr kumimoji="1" lang="ja-JP" altLang="en-US" smtClean="0"/>
              <a:t>2018/2/22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68C5F-3EBA-4F52-98A0-CE8DD33B6E6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44824"/>
            <a:ext cx="8229600" cy="634082"/>
          </a:xfrm>
        </p:spPr>
        <p:txBody>
          <a:bodyPr>
            <a:normAutofit fontScale="90000"/>
          </a:bodyPr>
          <a:lstStyle/>
          <a:p>
            <a:r>
              <a:rPr lang="ja-JP" altLang="en-US" sz="2800" b="1" dirty="0" smtClean="0">
                <a:latin typeface="+mj-ea"/>
              </a:rPr>
              <a:t>東京市場におけるファンド為替取引の市場慣行について</a:t>
            </a:r>
            <a:endParaRPr kumimoji="1" lang="ja-JP" altLang="en-US" sz="2800" b="1" dirty="0"/>
          </a:p>
        </p:txBody>
      </p:sp>
      <p:sp>
        <p:nvSpPr>
          <p:cNvPr id="7" name="タイトル 1"/>
          <p:cNvSpPr txBox="1">
            <a:spLocks/>
          </p:cNvSpPr>
          <p:nvPr/>
        </p:nvSpPr>
        <p:spPr>
          <a:xfrm>
            <a:off x="604714" y="4344491"/>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b="1" dirty="0" smtClean="0"/>
              <a:t>2018</a:t>
            </a:r>
            <a:r>
              <a:rPr lang="ja-JP" altLang="en-US" sz="2000" b="1" dirty="0" smtClean="0"/>
              <a:t>年</a:t>
            </a:r>
            <a:r>
              <a:rPr lang="en-US" altLang="ja-JP" sz="2000" b="1" dirty="0" smtClean="0"/>
              <a:t>2</a:t>
            </a:r>
            <a:r>
              <a:rPr lang="ja-JP" altLang="en-US" sz="2000" b="1" dirty="0" smtClean="0"/>
              <a:t>月</a:t>
            </a:r>
            <a:r>
              <a:rPr lang="en-US" altLang="ja-JP" sz="2000" b="1" dirty="0"/>
              <a:t>26</a:t>
            </a:r>
            <a:r>
              <a:rPr lang="ja-JP" altLang="en-US" sz="2000" b="1" dirty="0" smtClean="0"/>
              <a:t>日</a:t>
            </a:r>
            <a:endParaRPr lang="ja-JP" altLang="en-US" sz="2000" b="1" dirty="0"/>
          </a:p>
        </p:txBody>
      </p:sp>
      <p:sp>
        <p:nvSpPr>
          <p:cNvPr id="9" name="タイトル 1"/>
          <p:cNvSpPr txBox="1">
            <a:spLocks/>
          </p:cNvSpPr>
          <p:nvPr/>
        </p:nvSpPr>
        <p:spPr>
          <a:xfrm>
            <a:off x="592535" y="3212976"/>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latin typeface="+mj-ea"/>
              </a:rPr>
              <a:t>ファンド為替</a:t>
            </a:r>
            <a:r>
              <a:rPr lang="en-US" altLang="ja-JP" sz="2000" b="1" dirty="0" smtClean="0">
                <a:latin typeface="+mj-ea"/>
              </a:rPr>
              <a:t>PVP</a:t>
            </a:r>
            <a:r>
              <a:rPr lang="ja-JP" altLang="en-US" sz="2000" b="1" dirty="0" smtClean="0">
                <a:latin typeface="+mj-ea"/>
              </a:rPr>
              <a:t>化プロジェクトチーム</a:t>
            </a:r>
            <a:endParaRPr lang="ja-JP" altLang="en-US" sz="2000" b="1" dirty="0"/>
          </a:p>
        </p:txBody>
      </p:sp>
    </p:spTree>
    <p:extLst>
      <p:ext uri="{BB962C8B-B14F-4D97-AF65-F5344CB8AC3E}">
        <p14:creationId xmlns:p14="http://schemas.microsoft.com/office/powerpoint/2010/main" val="2959145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92441" y="6477595"/>
            <a:ext cx="2133600" cy="365125"/>
          </a:xfrm>
        </p:spPr>
        <p:txBody>
          <a:bodyPr/>
          <a:lstStyle/>
          <a:p>
            <a:fld id="{D7D68C5F-3EBA-4F52-98A0-CE8DD33B6E6B}" type="slidenum">
              <a:rPr kumimoji="1" lang="ja-JP" altLang="en-US" smtClean="0"/>
              <a:pPr/>
              <a:t>1</a:t>
            </a:fld>
            <a:endParaRPr kumimoji="1" lang="ja-JP" altLang="en-US" dirty="0"/>
          </a:p>
        </p:txBody>
      </p:sp>
      <p:cxnSp>
        <p:nvCxnSpPr>
          <p:cNvPr id="11" name="直線コネクタ 10"/>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8" name="正方形/長方形 7"/>
          <p:cNvSpPr/>
          <p:nvPr/>
        </p:nvSpPr>
        <p:spPr>
          <a:xfrm>
            <a:off x="-252536" y="104409"/>
            <a:ext cx="4824536" cy="412934"/>
          </a:xfrm>
          <a:prstGeom prst="rect">
            <a:avLst/>
          </a:prstGeom>
        </p:spPr>
        <p:txBody>
          <a:bodyPr wrap="square">
            <a:spAutoFit/>
          </a:bodyPr>
          <a:lstStyle/>
          <a:p>
            <a:pPr marL="449262" lvl="1" eaLnBrk="0" hangingPunct="0">
              <a:lnSpc>
                <a:spcPts val="2500"/>
              </a:lnSpc>
              <a:buSzPct val="100000"/>
              <a:defRPr/>
            </a:pPr>
            <a:r>
              <a:rPr lang="ja-JP" altLang="en-US" sz="2000" b="1" kern="0" dirty="0">
                <a:solidFill>
                  <a:prstClr val="black"/>
                </a:solidFill>
                <a:latin typeface="ＭＳ ゴシック" pitchFamily="49" charset="-128"/>
                <a:ea typeface="ＭＳ ゴシック" pitchFamily="49" charset="-128"/>
              </a:rPr>
              <a:t>はじめ</a:t>
            </a:r>
            <a:r>
              <a:rPr lang="ja-JP" altLang="en-US" sz="2000" b="1" kern="0" dirty="0" smtClean="0">
                <a:solidFill>
                  <a:prstClr val="black"/>
                </a:solidFill>
                <a:latin typeface="ＭＳ ゴシック" pitchFamily="49" charset="-128"/>
                <a:ea typeface="ＭＳ ゴシック" pitchFamily="49" charset="-128"/>
              </a:rPr>
              <a:t>に（市場慣行整備の背景）</a:t>
            </a:r>
            <a:endParaRPr lang="en-US" altLang="ja-JP" sz="2000" b="1" kern="0" dirty="0">
              <a:solidFill>
                <a:prstClr val="black"/>
              </a:solidFill>
              <a:latin typeface="ＭＳ ゴシック" pitchFamily="49" charset="-128"/>
              <a:ea typeface="ＭＳ ゴシック" pitchFamily="49" charset="-128"/>
            </a:endParaRPr>
          </a:p>
        </p:txBody>
      </p:sp>
      <p:sp>
        <p:nvSpPr>
          <p:cNvPr id="7" name="コンテンツ プレースホルダー 2"/>
          <p:cNvSpPr txBox="1">
            <a:spLocks/>
          </p:cNvSpPr>
          <p:nvPr/>
        </p:nvSpPr>
        <p:spPr>
          <a:xfrm>
            <a:off x="24408" y="863799"/>
            <a:ext cx="8640960" cy="5445521"/>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792162" lvl="1" indent="-342900" eaLnBrk="0" hangingPunct="0">
              <a:lnSpc>
                <a:spcPts val="2500"/>
              </a:lnSpc>
              <a:buSzPct val="100000"/>
              <a:buFont typeface="Wingdings" panose="05000000000000000000" pitchFamily="2" charset="2"/>
              <a:buChar char="Ø"/>
              <a:defRPr/>
            </a:pPr>
            <a:r>
              <a:rPr lang="en-US" altLang="ja-JP" sz="1800" kern="0" dirty="0" smtClean="0">
                <a:latin typeface="+mj-ea"/>
                <a:ea typeface="+mj-ea"/>
              </a:rPr>
              <a:t>2016</a:t>
            </a:r>
            <a:r>
              <a:rPr lang="ja-JP" altLang="en-US" sz="1800" kern="0" dirty="0" smtClean="0">
                <a:latin typeface="+mj-ea"/>
                <a:ea typeface="+mj-ea"/>
              </a:rPr>
              <a:t>年</a:t>
            </a:r>
            <a:r>
              <a:rPr lang="en-US" altLang="ja-JP" sz="1800" kern="0" dirty="0" smtClean="0">
                <a:latin typeface="+mj-ea"/>
                <a:ea typeface="+mj-ea"/>
              </a:rPr>
              <a:t>12</a:t>
            </a:r>
            <a:r>
              <a:rPr lang="ja-JP" altLang="en-US" sz="1800" kern="0" dirty="0" smtClean="0">
                <a:latin typeface="+mj-ea"/>
                <a:ea typeface="+mj-ea"/>
              </a:rPr>
              <a:t>月</a:t>
            </a:r>
            <a:r>
              <a:rPr lang="en-US" altLang="ja-JP" sz="1800" kern="0" dirty="0" smtClean="0">
                <a:latin typeface="+mj-ea"/>
                <a:ea typeface="+mj-ea"/>
              </a:rPr>
              <a:t>16</a:t>
            </a:r>
            <a:r>
              <a:rPr lang="ja-JP" altLang="en-US" sz="1800" kern="0" dirty="0" smtClean="0">
                <a:latin typeface="+mj-ea"/>
                <a:ea typeface="+mj-ea"/>
              </a:rPr>
              <a:t>日に開催された金融庁主催の「外為決済リスクに係るラウンドテーブル」において、我が国における外為決済リスク削減に向けた課題のひとつと</a:t>
            </a:r>
            <a:r>
              <a:rPr lang="ja-JP" altLang="en-US" sz="1800" kern="0" spc="100" dirty="0" smtClean="0">
                <a:latin typeface="+mj-ea"/>
                <a:ea typeface="+mj-ea"/>
              </a:rPr>
              <a:t>して、信託勘定</a:t>
            </a:r>
            <a:r>
              <a:rPr lang="ja-JP" altLang="en-US" sz="1800" kern="0" spc="100" dirty="0" smtClean="0">
                <a:latin typeface="+mj-ea"/>
              </a:rPr>
              <a:t>の為替取引（ファンド為替）について</a:t>
            </a:r>
            <a:r>
              <a:rPr lang="en-US" altLang="ja-JP" sz="1800" kern="0" spc="100" dirty="0" smtClean="0">
                <a:latin typeface="+mj-ea"/>
              </a:rPr>
              <a:t>PVP</a:t>
            </a:r>
            <a:r>
              <a:rPr lang="ja-JP" altLang="en-US" sz="1800" kern="0" spc="100" dirty="0" smtClean="0">
                <a:latin typeface="+mj-ea"/>
              </a:rPr>
              <a:t>（</a:t>
            </a:r>
            <a:r>
              <a:rPr lang="en-US" altLang="ja-JP" sz="1800" kern="0" spc="100" dirty="0" smtClean="0">
                <a:latin typeface="+mj-ea"/>
              </a:rPr>
              <a:t>Payment Versus </a:t>
            </a:r>
            <a:r>
              <a:rPr lang="en-US" altLang="ja-JP" sz="1800" kern="0" dirty="0" smtClean="0">
                <a:latin typeface="+mj-ea"/>
              </a:rPr>
              <a:t>Payment</a:t>
            </a:r>
            <a:r>
              <a:rPr lang="ja-JP" altLang="en-US" sz="1800" kern="0" dirty="0" smtClean="0">
                <a:latin typeface="+mj-ea"/>
              </a:rPr>
              <a:t>）決済の導入を</a:t>
            </a:r>
            <a:r>
              <a:rPr lang="ja-JP" altLang="en-US" sz="1800" kern="0" dirty="0" smtClean="0">
                <a:latin typeface="+mj-ea"/>
                <a:ea typeface="+mj-ea"/>
              </a:rPr>
              <a:t>進めることが重要であることを確認し、以降、関係業態で同時決済を導入する上での実務的な課題やその解決方法等について検討を進めて参りました。（詳細は同庁ウェブサイト公表の中間報告書参照）</a:t>
            </a:r>
            <a:endParaRPr lang="en-US" altLang="ja-JP" sz="1800" kern="0" dirty="0" smtClean="0">
              <a:latin typeface="+mj-ea"/>
              <a:ea typeface="+mj-ea"/>
            </a:endParaRPr>
          </a:p>
          <a:p>
            <a:pPr marL="792162" lvl="1" indent="-342900" eaLnBrk="0" hangingPunct="0">
              <a:lnSpc>
                <a:spcPts val="2500"/>
              </a:lnSpc>
              <a:buSzPct val="100000"/>
              <a:buFont typeface="Wingdings" panose="05000000000000000000" pitchFamily="2" charset="2"/>
              <a:buChar char="Ø"/>
              <a:defRPr/>
            </a:pPr>
            <a:r>
              <a:rPr lang="ja-JP" altLang="en-US" sz="1800" kern="0" dirty="0" smtClean="0">
                <a:latin typeface="+mj-ea"/>
                <a:ea typeface="+mj-ea"/>
              </a:rPr>
              <a:t>東京外為市場委員会と信託協会は、</a:t>
            </a:r>
            <a:r>
              <a:rPr lang="ja-JP" altLang="en-US" sz="1800" kern="0" dirty="0" smtClean="0">
                <a:latin typeface="+mj-ea"/>
              </a:rPr>
              <a:t>ファンド為替の</a:t>
            </a:r>
            <a:r>
              <a:rPr lang="en-US" altLang="ja-JP" sz="1800" kern="0" dirty="0" smtClean="0">
                <a:latin typeface="+mj-ea"/>
              </a:rPr>
              <a:t>PVP</a:t>
            </a:r>
            <a:r>
              <a:rPr lang="ja-JP" altLang="en-US" sz="1800" kern="0" dirty="0" smtClean="0">
                <a:latin typeface="+mj-ea"/>
              </a:rPr>
              <a:t>化の実現に向けて</a:t>
            </a:r>
            <a:r>
              <a:rPr lang="ja-JP" altLang="en-US" sz="1800" kern="0" dirty="0" smtClean="0">
                <a:latin typeface="+mj-ea"/>
                <a:ea typeface="+mj-ea"/>
              </a:rPr>
              <a:t>協働して本邦市場におけるファンドとの取引に関する業界慣行の見直しに向けた会議体「ファンド為替</a:t>
            </a:r>
            <a:r>
              <a:rPr lang="en-US" altLang="ja-JP" sz="1800" kern="0" dirty="0" smtClean="0">
                <a:latin typeface="+mj-ea"/>
                <a:ea typeface="+mj-ea"/>
              </a:rPr>
              <a:t>PVP</a:t>
            </a:r>
            <a:r>
              <a:rPr lang="ja-JP" altLang="en-US" sz="1800" kern="0" dirty="0" smtClean="0">
                <a:latin typeface="+mj-ea"/>
                <a:ea typeface="+mj-ea"/>
              </a:rPr>
              <a:t>化プロジェクトチーム」を設置し、昨年</a:t>
            </a:r>
            <a:r>
              <a:rPr lang="en-US" altLang="ja-JP" sz="1800" kern="0" dirty="0" smtClean="0">
                <a:latin typeface="+mj-ea"/>
                <a:ea typeface="+mj-ea"/>
              </a:rPr>
              <a:t>5</a:t>
            </a:r>
            <a:r>
              <a:rPr lang="ja-JP" altLang="en-US" sz="1800" kern="0" dirty="0" smtClean="0">
                <a:latin typeface="+mj-ea"/>
                <a:ea typeface="+mj-ea"/>
              </a:rPr>
              <a:t>月以降、</a:t>
            </a:r>
            <a:r>
              <a:rPr lang="ja-JP" altLang="en-US" sz="1800" kern="0" dirty="0" smtClean="0">
                <a:latin typeface="+mj-ea"/>
              </a:rPr>
              <a:t>約半年間</a:t>
            </a:r>
            <a:r>
              <a:rPr lang="ja-JP" altLang="en-US" sz="1800" kern="0" spc="-40" dirty="0" smtClean="0">
                <a:latin typeface="+mj-ea"/>
              </a:rPr>
              <a:t>にわたって検討を重ね、今般、「東京市場におけるファンド為替取引の市場慣行</a:t>
            </a:r>
            <a:r>
              <a:rPr lang="ja-JP" altLang="en-US" sz="1800" kern="0" dirty="0" smtClean="0">
                <a:latin typeface="+mj-ea"/>
              </a:rPr>
              <a:t>」として取りまとめを行いました。</a:t>
            </a:r>
            <a:endParaRPr lang="en-US" altLang="ja-JP" sz="1800" kern="0" dirty="0" smtClean="0">
              <a:latin typeface="+mj-ea"/>
              <a:ea typeface="+mj-ea"/>
            </a:endParaRPr>
          </a:p>
          <a:p>
            <a:pPr marL="792162" lvl="1" indent="-342900" eaLnBrk="0" hangingPunct="0">
              <a:lnSpc>
                <a:spcPts val="2500"/>
              </a:lnSpc>
              <a:buSzPct val="100000"/>
              <a:buFont typeface="Wingdings" panose="05000000000000000000" pitchFamily="2" charset="2"/>
              <a:buChar char="Ø"/>
              <a:defRPr/>
            </a:pPr>
            <a:r>
              <a:rPr lang="ja-JP" altLang="en-US" sz="1800" kern="0" spc="70" dirty="0" smtClean="0">
                <a:latin typeface="+mj-ea"/>
                <a:ea typeface="+mj-ea"/>
              </a:rPr>
              <a:t>今後、関係者におかれましては、</a:t>
            </a:r>
            <a:r>
              <a:rPr lang="en-US" altLang="ja-JP" sz="1800" kern="0" spc="70" dirty="0" smtClean="0">
                <a:latin typeface="+mj-ea"/>
                <a:ea typeface="+mj-ea"/>
              </a:rPr>
              <a:t>PVP</a:t>
            </a:r>
            <a:r>
              <a:rPr lang="ja-JP" altLang="en-US" sz="1800" kern="0" spc="70" dirty="0" smtClean="0">
                <a:latin typeface="+mj-ea"/>
                <a:ea typeface="+mj-ea"/>
              </a:rPr>
              <a:t>決済の本格フェーズの導入目標時期</a:t>
            </a:r>
            <a:r>
              <a:rPr lang="en-US" altLang="ja-JP" sz="1800" kern="0" spc="80" dirty="0" smtClean="0">
                <a:latin typeface="+mj-ea"/>
                <a:ea typeface="+mj-ea"/>
              </a:rPr>
              <a:t/>
            </a:r>
            <a:br>
              <a:rPr lang="en-US" altLang="ja-JP" sz="1800" kern="0" spc="80" dirty="0" smtClean="0">
                <a:latin typeface="+mj-ea"/>
                <a:ea typeface="+mj-ea"/>
              </a:rPr>
            </a:br>
            <a:r>
              <a:rPr lang="ja-JP" altLang="en-US" sz="1800" kern="0" dirty="0" smtClean="0">
                <a:latin typeface="+mj-ea"/>
                <a:ea typeface="+mj-ea"/>
              </a:rPr>
              <a:t>（</a:t>
            </a:r>
            <a:r>
              <a:rPr lang="en-US" altLang="ja-JP" sz="1800" kern="0" dirty="0" smtClean="0">
                <a:latin typeface="+mj-ea"/>
                <a:ea typeface="+mj-ea"/>
              </a:rPr>
              <a:t>2019</a:t>
            </a:r>
            <a:r>
              <a:rPr lang="ja-JP" altLang="en-US" sz="1800" kern="0" dirty="0" smtClean="0">
                <a:latin typeface="+mj-ea"/>
                <a:ea typeface="+mj-ea"/>
              </a:rPr>
              <a:t>年度下期から</a:t>
            </a:r>
            <a:r>
              <a:rPr lang="en-US" altLang="ja-JP" sz="1800" kern="0" dirty="0" smtClean="0">
                <a:latin typeface="+mj-ea"/>
                <a:ea typeface="+mj-ea"/>
              </a:rPr>
              <a:t>2020</a:t>
            </a:r>
            <a:r>
              <a:rPr lang="ja-JP" altLang="en-US" sz="1800" kern="0" dirty="0" smtClean="0">
                <a:latin typeface="+mj-ea"/>
                <a:ea typeface="+mj-ea"/>
              </a:rPr>
              <a:t>年度上期）を目処に、本市場慣行をベースとして円滑な導入に向け</a:t>
            </a:r>
            <a:r>
              <a:rPr lang="ja-JP" altLang="en-US" sz="1800" kern="0" dirty="0">
                <a:latin typeface="+mj-ea"/>
                <a:ea typeface="+mj-ea"/>
              </a:rPr>
              <a:t>た</a:t>
            </a:r>
            <a:r>
              <a:rPr lang="ja-JP" altLang="en-US" sz="1800" kern="0" dirty="0" smtClean="0">
                <a:latin typeface="+mj-ea"/>
                <a:ea typeface="+mj-ea"/>
              </a:rPr>
              <a:t>準備を進めていくことが期待されています。</a:t>
            </a:r>
            <a:endParaRPr lang="en-US" altLang="ja-JP" sz="1800" kern="0" dirty="0" smtClean="0">
              <a:latin typeface="+mj-ea"/>
              <a:ea typeface="+mj-ea"/>
            </a:endParaRPr>
          </a:p>
          <a:p>
            <a:pPr marL="449262" lvl="1" indent="0" eaLnBrk="0" hangingPunct="0">
              <a:lnSpc>
                <a:spcPts val="1700"/>
              </a:lnSpc>
              <a:spcBef>
                <a:spcPts val="1200"/>
              </a:spcBef>
              <a:buSzPct val="100000"/>
              <a:buNone/>
              <a:defRPr/>
            </a:pPr>
            <a:r>
              <a:rPr lang="en-US" altLang="ja-JP" sz="1400" kern="0" dirty="0" smtClean="0">
                <a:latin typeface="+mj-ea"/>
                <a:ea typeface="+mj-ea"/>
              </a:rPr>
              <a:t>※PVP</a:t>
            </a:r>
            <a:r>
              <a:rPr lang="ja-JP" altLang="en-US" sz="1400" kern="0" dirty="0" smtClean="0">
                <a:latin typeface="+mj-ea"/>
                <a:ea typeface="+mj-ea"/>
              </a:rPr>
              <a:t>決済の具体的な方法として、本プロジェクトチームでは、</a:t>
            </a:r>
            <a:r>
              <a:rPr lang="en-US" altLang="ja-JP" sz="1400" kern="0" dirty="0" smtClean="0">
                <a:latin typeface="+mj-ea"/>
                <a:ea typeface="+mj-ea"/>
              </a:rPr>
              <a:t>CLS</a:t>
            </a:r>
            <a:r>
              <a:rPr lang="ja-JP" altLang="en-US" sz="1400" kern="0" dirty="0" smtClean="0">
                <a:latin typeface="+mj-ea"/>
                <a:ea typeface="+mj-ea"/>
              </a:rPr>
              <a:t>（</a:t>
            </a:r>
            <a:r>
              <a:rPr lang="en-US" altLang="ja-JP" sz="1400" kern="0" dirty="0" smtClean="0">
                <a:latin typeface="+mj-ea"/>
                <a:ea typeface="+mj-ea"/>
              </a:rPr>
              <a:t>Continuous </a:t>
            </a:r>
            <a:r>
              <a:rPr lang="en-US" altLang="ja-JP" sz="1400" kern="0" dirty="0">
                <a:latin typeface="+mj-ea"/>
                <a:ea typeface="+mj-ea"/>
              </a:rPr>
              <a:t>Linked </a:t>
            </a:r>
            <a:r>
              <a:rPr lang="en-US" altLang="ja-JP" sz="1400" kern="0" dirty="0" smtClean="0">
                <a:latin typeface="+mj-ea"/>
                <a:ea typeface="+mj-ea"/>
              </a:rPr>
              <a:t>Settlement</a:t>
            </a:r>
            <a:r>
              <a:rPr lang="ja-JP" altLang="en-US" sz="1400" kern="0" dirty="0" smtClean="0">
                <a:latin typeface="+mj-ea"/>
                <a:ea typeface="+mj-ea"/>
              </a:rPr>
              <a:t>）銀行を</a:t>
            </a:r>
            <a:endParaRPr lang="en-US" altLang="ja-JP" sz="1400" kern="0" dirty="0" smtClean="0">
              <a:latin typeface="+mj-ea"/>
              <a:ea typeface="+mj-ea"/>
            </a:endParaRPr>
          </a:p>
          <a:p>
            <a:pPr marL="449262" lvl="1" indent="0" eaLnBrk="0" hangingPunct="0">
              <a:lnSpc>
                <a:spcPts val="1700"/>
              </a:lnSpc>
              <a:spcBef>
                <a:spcPts val="0"/>
              </a:spcBef>
              <a:buSzPct val="100000"/>
              <a:buNone/>
              <a:defRPr/>
            </a:pPr>
            <a:r>
              <a:rPr lang="ja-JP" altLang="en-US" sz="1400" kern="0" dirty="0">
                <a:latin typeface="+mj-ea"/>
                <a:ea typeface="+mj-ea"/>
              </a:rPr>
              <a:t>　</a:t>
            </a:r>
            <a:r>
              <a:rPr lang="ja-JP" altLang="en-US" sz="1400" kern="0" dirty="0" smtClean="0">
                <a:latin typeface="+mj-ea"/>
                <a:ea typeface="+mj-ea"/>
              </a:rPr>
              <a:t> 利用した多通貨同時決済（以下、「</a:t>
            </a:r>
            <a:r>
              <a:rPr lang="en-US" altLang="ja-JP" sz="1400" kern="0" dirty="0" smtClean="0">
                <a:latin typeface="+mj-ea"/>
                <a:ea typeface="+mj-ea"/>
              </a:rPr>
              <a:t>CLS</a:t>
            </a:r>
            <a:r>
              <a:rPr lang="ja-JP" altLang="en-US" sz="1400" kern="0" dirty="0" smtClean="0">
                <a:latin typeface="+mj-ea"/>
                <a:ea typeface="+mj-ea"/>
              </a:rPr>
              <a:t>決済」と表記。）の利用を前提に検討を進めています。</a:t>
            </a:r>
            <a:endParaRPr lang="en-US" altLang="ja-JP" sz="1400" kern="0" dirty="0">
              <a:latin typeface="+mj-ea"/>
              <a:ea typeface="+mj-ea"/>
            </a:endParaRPr>
          </a:p>
        </p:txBody>
      </p:sp>
    </p:spTree>
    <p:extLst>
      <p:ext uri="{BB962C8B-B14F-4D97-AF65-F5344CB8AC3E}">
        <p14:creationId xmlns:p14="http://schemas.microsoft.com/office/powerpoint/2010/main" val="3513244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548680"/>
          </a:xfrm>
        </p:spPr>
        <p:txBody>
          <a:bodyPr>
            <a:normAutofit/>
          </a:bodyPr>
          <a:lstStyle/>
          <a:p>
            <a:pPr algn="l"/>
            <a:r>
              <a:rPr lang="ja-JP" altLang="en-US" sz="1800" b="1" dirty="0" smtClean="0"/>
              <a:t>　現行の市場慣行と本邦信託ファンドの特徴</a:t>
            </a:r>
            <a:endParaRPr lang="ja-JP" altLang="en-US" sz="1800" b="1" dirty="0"/>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3528524238"/>
              </p:ext>
            </p:extLst>
          </p:nvPr>
        </p:nvGraphicFramePr>
        <p:xfrm>
          <a:off x="467544" y="1124744"/>
          <a:ext cx="7993708" cy="2876677"/>
        </p:xfrm>
        <a:graphic>
          <a:graphicData uri="http://schemas.openxmlformats.org/drawingml/2006/table">
            <a:tbl>
              <a:tblPr firstRow="1" bandRow="1">
                <a:tableStyleId>{5C22544A-7EE6-4342-B048-85BDC9FD1C3A}</a:tableStyleId>
              </a:tblPr>
              <a:tblGrid>
                <a:gridCol w="212844"/>
                <a:gridCol w="706802"/>
                <a:gridCol w="1312602"/>
                <a:gridCol w="2880730"/>
                <a:gridCol w="2880730"/>
              </a:tblGrid>
              <a:tr h="288032">
                <a:tc>
                  <a:txBody>
                    <a:bodyPr/>
                    <a:lstStyle/>
                    <a:p>
                      <a:pPr algn="ctr">
                        <a:spcAft>
                          <a:spcPts val="0"/>
                        </a:spcAft>
                      </a:pPr>
                      <a:endParaRPr lang="ja-JP" sz="1400" kern="100" dirty="0">
                        <a:solidFill>
                          <a:schemeClr val="bg1"/>
                        </a:solidFill>
                        <a:effectLst/>
                        <a:latin typeface="+mj-ea"/>
                        <a:ea typeface="+mj-ea"/>
                        <a:cs typeface="Times New Roman"/>
                      </a:endParaRPr>
                    </a:p>
                  </a:txBody>
                  <a:tcPr marL="68580" marR="68580" marT="0" marB="0"/>
                </a:tc>
                <a:tc>
                  <a:txBody>
                    <a:bodyPr/>
                    <a:lstStyle/>
                    <a:p>
                      <a:pPr algn="ctr">
                        <a:spcAft>
                          <a:spcPts val="0"/>
                        </a:spcAft>
                      </a:pPr>
                      <a:r>
                        <a:rPr lang="ja-JP" sz="1400" kern="100" dirty="0">
                          <a:effectLst/>
                          <a:latin typeface="+mj-ea"/>
                          <a:ea typeface="+mj-ea"/>
                        </a:rPr>
                        <a:t>分類</a:t>
                      </a:r>
                      <a:endParaRPr lang="ja-JP" sz="1400" kern="100" dirty="0">
                        <a:solidFill>
                          <a:schemeClr val="bg1"/>
                        </a:solidFill>
                        <a:effectLst/>
                        <a:latin typeface="+mj-ea"/>
                        <a:ea typeface="+mj-ea"/>
                        <a:cs typeface="Times New Roman"/>
                      </a:endParaRPr>
                    </a:p>
                  </a:txBody>
                  <a:tcPr marL="68580" marR="68580" marT="0" marB="0"/>
                </a:tc>
                <a:tc>
                  <a:txBody>
                    <a:bodyPr/>
                    <a:lstStyle/>
                    <a:p>
                      <a:pPr algn="ctr">
                        <a:spcAft>
                          <a:spcPts val="0"/>
                        </a:spcAft>
                      </a:pPr>
                      <a:r>
                        <a:rPr lang="ja-JP" sz="1400" kern="100" dirty="0">
                          <a:effectLst/>
                          <a:latin typeface="+mj-ea"/>
                          <a:ea typeface="+mj-ea"/>
                        </a:rPr>
                        <a:t>項目</a:t>
                      </a:r>
                      <a:endParaRPr lang="ja-JP" sz="1400" kern="100" dirty="0">
                        <a:solidFill>
                          <a:schemeClr val="bg1"/>
                        </a:solidFill>
                        <a:effectLst/>
                        <a:latin typeface="+mj-ea"/>
                        <a:ea typeface="+mj-ea"/>
                        <a:cs typeface="Times New Roman"/>
                      </a:endParaRPr>
                    </a:p>
                  </a:txBody>
                  <a:tcPr marL="68580" marR="68580" marT="0" marB="0"/>
                </a:tc>
                <a:tc>
                  <a:txBody>
                    <a:bodyPr/>
                    <a:lstStyle/>
                    <a:p>
                      <a:pPr algn="ctr">
                        <a:spcAft>
                          <a:spcPts val="0"/>
                        </a:spcAft>
                      </a:pPr>
                      <a:r>
                        <a:rPr lang="ja-JP" sz="1400" kern="100" dirty="0">
                          <a:effectLst/>
                          <a:latin typeface="+mj-ea"/>
                          <a:ea typeface="+mj-ea"/>
                        </a:rPr>
                        <a:t>本邦インターバンク</a:t>
                      </a:r>
                      <a:endParaRPr lang="ja-JP" sz="1400" kern="100" dirty="0">
                        <a:solidFill>
                          <a:schemeClr val="bg1"/>
                        </a:solidFill>
                        <a:effectLst/>
                        <a:latin typeface="+mj-ea"/>
                        <a:ea typeface="+mj-ea"/>
                        <a:cs typeface="Times New Roman"/>
                      </a:endParaRPr>
                    </a:p>
                  </a:txBody>
                  <a:tcPr marL="68580" marR="68580" marT="0" marB="0"/>
                </a:tc>
                <a:tc>
                  <a:txBody>
                    <a:bodyPr/>
                    <a:lstStyle/>
                    <a:p>
                      <a:pPr algn="ctr">
                        <a:spcAft>
                          <a:spcPts val="0"/>
                        </a:spcAft>
                      </a:pPr>
                      <a:r>
                        <a:rPr lang="ja-JP" sz="1400" kern="100" dirty="0">
                          <a:effectLst/>
                          <a:latin typeface="+mj-ea"/>
                          <a:ea typeface="+mj-ea"/>
                        </a:rPr>
                        <a:t>海外ファンド</a:t>
                      </a:r>
                      <a:endParaRPr lang="ja-JP" sz="1400" kern="100" dirty="0">
                        <a:solidFill>
                          <a:schemeClr val="bg1"/>
                        </a:solidFill>
                        <a:effectLst/>
                        <a:latin typeface="+mj-ea"/>
                        <a:ea typeface="+mj-ea"/>
                        <a:cs typeface="Times New Roman"/>
                      </a:endParaRPr>
                    </a:p>
                  </a:txBody>
                  <a:tcPr marL="68580" marR="68580" marT="0" marB="0"/>
                </a:tc>
              </a:tr>
              <a:tr h="455045">
                <a:tc>
                  <a:txBody>
                    <a:bodyPr/>
                    <a:lstStyle/>
                    <a:p>
                      <a:pPr algn="ctr">
                        <a:lnSpc>
                          <a:spcPct val="100000"/>
                        </a:lnSpc>
                        <a:spcAft>
                          <a:spcPts val="0"/>
                        </a:spcAft>
                      </a:pPr>
                      <a:r>
                        <a:rPr lang="en-US" sz="1400" b="0" kern="100" dirty="0">
                          <a:effectLst/>
                          <a:latin typeface="+mj-ea"/>
                          <a:ea typeface="+mj-ea"/>
                        </a:rPr>
                        <a:t>1</a:t>
                      </a:r>
                      <a:endParaRPr lang="ja-JP" sz="1400" b="0" kern="100" dirty="0">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dirty="0">
                          <a:effectLst/>
                          <a:latin typeface="+mj-ea"/>
                          <a:ea typeface="+mj-ea"/>
                        </a:rPr>
                        <a:t>約定</a:t>
                      </a:r>
                      <a:endParaRPr lang="ja-JP" sz="1400" b="0" kern="100" dirty="0">
                        <a:effectLst/>
                        <a:latin typeface="+mj-ea"/>
                        <a:ea typeface="+mj-ea"/>
                        <a:cs typeface="Times New Roman"/>
                      </a:endParaRPr>
                    </a:p>
                  </a:txBody>
                  <a:tcPr marL="68580" marR="68580" marT="0" marB="0"/>
                </a:tc>
                <a:tc>
                  <a:txBody>
                    <a:bodyPr/>
                    <a:lstStyle/>
                    <a:p>
                      <a:pPr algn="just">
                        <a:lnSpc>
                          <a:spcPct val="100000"/>
                        </a:lnSpc>
                        <a:spcAft>
                          <a:spcPts val="0"/>
                        </a:spcAft>
                      </a:pPr>
                      <a:r>
                        <a:rPr lang="ja-JP" sz="1400" b="0" kern="100" dirty="0">
                          <a:effectLst/>
                          <a:latin typeface="+mj-ea"/>
                          <a:ea typeface="+mj-ea"/>
                        </a:rPr>
                        <a:t>取引口座開設</a:t>
                      </a:r>
                      <a:endParaRPr lang="ja-JP" sz="1400" b="0" kern="100" dirty="0">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sz="1400" b="0" kern="100" dirty="0">
                          <a:solidFill>
                            <a:schemeClr val="tx1"/>
                          </a:solidFill>
                          <a:effectLst/>
                          <a:latin typeface="+mj-ea"/>
                          <a:ea typeface="+mj-ea"/>
                        </a:rPr>
                        <a:t>原則</a:t>
                      </a:r>
                      <a:r>
                        <a:rPr lang="en-US" sz="1400" b="0" kern="100" dirty="0" smtClean="0">
                          <a:solidFill>
                            <a:schemeClr val="tx1"/>
                          </a:solidFill>
                          <a:effectLst/>
                          <a:latin typeface="+mj-ea"/>
                          <a:ea typeface="+mj-ea"/>
                        </a:rPr>
                        <a:t>CLS</a:t>
                      </a:r>
                      <a:r>
                        <a:rPr lang="ja-JP" altLang="en-US" sz="1400" b="0" kern="100" dirty="0" smtClean="0">
                          <a:solidFill>
                            <a:schemeClr val="tx1"/>
                          </a:solidFill>
                          <a:effectLst/>
                          <a:latin typeface="+mj-ea"/>
                          <a:ea typeface="+mj-ea"/>
                        </a:rPr>
                        <a:t>決済を</a:t>
                      </a:r>
                      <a:r>
                        <a:rPr lang="ja-JP" sz="1400" b="0" kern="100" dirty="0" smtClean="0">
                          <a:solidFill>
                            <a:schemeClr val="tx1"/>
                          </a:solidFill>
                          <a:effectLst/>
                          <a:latin typeface="+mj-ea"/>
                          <a:ea typeface="+mj-ea"/>
                        </a:rPr>
                        <a:t>利用（</a:t>
                      </a:r>
                      <a:r>
                        <a:rPr lang="ja-JP" sz="1400" b="0" kern="100" dirty="0">
                          <a:solidFill>
                            <a:schemeClr val="tx1"/>
                          </a:solidFill>
                          <a:effectLst/>
                          <a:latin typeface="+mj-ea"/>
                          <a:ea typeface="+mj-ea"/>
                        </a:rPr>
                        <a:t>通貨指定、</a:t>
                      </a:r>
                      <a:r>
                        <a:rPr lang="en-US" sz="1400" b="0" kern="100" dirty="0" smtClean="0">
                          <a:solidFill>
                            <a:schemeClr val="tx1"/>
                          </a:solidFill>
                          <a:effectLst/>
                          <a:latin typeface="+mj-ea"/>
                          <a:ea typeface="+mj-ea"/>
                        </a:rPr>
                        <a:t>SSI</a:t>
                      </a:r>
                      <a:r>
                        <a:rPr lang="en-US" altLang="ja-JP" sz="1200" b="0" kern="100" dirty="0" smtClean="0">
                          <a:solidFill>
                            <a:schemeClr val="tx1"/>
                          </a:solidFill>
                          <a:effectLst/>
                          <a:latin typeface="+mj-ea"/>
                          <a:ea typeface="+mj-ea"/>
                        </a:rPr>
                        <a:t>※</a:t>
                      </a:r>
                      <a:r>
                        <a:rPr lang="ja-JP" sz="1400" b="0" kern="100" dirty="0" smtClean="0">
                          <a:solidFill>
                            <a:schemeClr val="tx1"/>
                          </a:solidFill>
                          <a:effectLst/>
                          <a:latin typeface="+mj-ea"/>
                          <a:ea typeface="+mj-ea"/>
                        </a:rPr>
                        <a:t>を</a:t>
                      </a:r>
                      <a:r>
                        <a:rPr lang="ja-JP" sz="1400" b="0" kern="100" dirty="0">
                          <a:solidFill>
                            <a:schemeClr val="tx1"/>
                          </a:solidFill>
                          <a:effectLst/>
                          <a:latin typeface="+mj-ea"/>
                          <a:ea typeface="+mj-ea"/>
                        </a:rPr>
                        <a:t>交換</a:t>
                      </a:r>
                      <a:r>
                        <a:rPr lang="ja-JP" sz="1400" b="0" kern="100" dirty="0" smtClean="0">
                          <a:solidFill>
                            <a:schemeClr val="tx1"/>
                          </a:solidFill>
                          <a:effectLst/>
                          <a:latin typeface="+mj-ea"/>
                          <a:ea typeface="+mj-ea"/>
                        </a:rPr>
                        <a:t>）</a:t>
                      </a:r>
                      <a:r>
                        <a:rPr lang="ja-JP" altLang="en-US" sz="1400" b="0" kern="100" dirty="0" smtClean="0">
                          <a:solidFill>
                            <a:schemeClr val="tx1"/>
                          </a:solidFill>
                          <a:effectLst/>
                          <a:latin typeface="+mj-ea"/>
                          <a:ea typeface="+mj-ea"/>
                        </a:rPr>
                        <a:t>。</a:t>
                      </a:r>
                      <a:endParaRPr lang="ja-JP" sz="1400" b="0" kern="100" dirty="0">
                        <a:solidFill>
                          <a:schemeClr val="tx1"/>
                        </a:solidFill>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altLang="en-US" sz="1400" b="0" kern="100" dirty="0" smtClean="0">
                          <a:effectLst/>
                          <a:latin typeface="+mj-ea"/>
                          <a:ea typeface="+mj-ea"/>
                        </a:rPr>
                        <a:t>同左</a:t>
                      </a:r>
                      <a:endParaRPr lang="ja-JP" sz="1400" b="0" kern="100" dirty="0">
                        <a:solidFill>
                          <a:srgbClr val="FF0000"/>
                        </a:solidFill>
                        <a:effectLst/>
                        <a:latin typeface="+mj-ea"/>
                        <a:ea typeface="+mj-ea"/>
                        <a:cs typeface="Times New Roman"/>
                      </a:endParaRPr>
                    </a:p>
                  </a:txBody>
                  <a:tcPr marL="68580" marR="68580" marT="0" marB="0"/>
                </a:tc>
              </a:tr>
              <a:tr h="432048">
                <a:tc>
                  <a:txBody>
                    <a:bodyPr/>
                    <a:lstStyle/>
                    <a:p>
                      <a:pPr algn="ctr">
                        <a:lnSpc>
                          <a:spcPct val="100000"/>
                        </a:lnSpc>
                        <a:spcAft>
                          <a:spcPts val="0"/>
                        </a:spcAft>
                      </a:pPr>
                      <a:r>
                        <a:rPr lang="en-US" sz="1400" b="0" kern="100" dirty="0">
                          <a:effectLst/>
                          <a:latin typeface="+mj-ea"/>
                          <a:ea typeface="+mj-ea"/>
                        </a:rPr>
                        <a:t>2</a:t>
                      </a:r>
                      <a:endParaRPr lang="ja-JP" sz="1400" b="0" kern="100" dirty="0">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dirty="0">
                          <a:effectLst/>
                          <a:latin typeface="+mj-ea"/>
                          <a:ea typeface="+mj-ea"/>
                        </a:rPr>
                        <a:t>約定</a:t>
                      </a:r>
                      <a:endParaRPr lang="ja-JP" sz="1400" b="0" kern="100" dirty="0">
                        <a:effectLst/>
                        <a:latin typeface="+mj-ea"/>
                        <a:ea typeface="+mj-ea"/>
                        <a:cs typeface="Times New Roman"/>
                      </a:endParaRPr>
                    </a:p>
                  </a:txBody>
                  <a:tcPr marL="68580" marR="68580" marT="0" marB="0"/>
                </a:tc>
                <a:tc>
                  <a:txBody>
                    <a:bodyPr/>
                    <a:lstStyle/>
                    <a:p>
                      <a:pPr algn="just">
                        <a:lnSpc>
                          <a:spcPct val="100000"/>
                        </a:lnSpc>
                        <a:spcAft>
                          <a:spcPts val="0"/>
                        </a:spcAft>
                      </a:pPr>
                      <a:r>
                        <a:rPr lang="ja-JP" sz="1400" b="0" kern="100" dirty="0">
                          <a:effectLst/>
                          <a:latin typeface="+mj-ea"/>
                          <a:ea typeface="+mj-ea"/>
                        </a:rPr>
                        <a:t>個別発注</a:t>
                      </a:r>
                      <a:endParaRPr lang="ja-JP" sz="1400" b="0" kern="100" dirty="0">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altLang="en-US" sz="1400" b="0" kern="100" dirty="0" smtClean="0">
                          <a:solidFill>
                            <a:schemeClr val="tx1"/>
                          </a:solidFill>
                          <a:effectLst/>
                          <a:latin typeface="+mj-ea"/>
                          <a:ea typeface="+mj-ea"/>
                        </a:rPr>
                        <a:t>非</a:t>
                      </a:r>
                      <a:r>
                        <a:rPr lang="en-US" sz="1400" b="0" kern="100" dirty="0" smtClean="0">
                          <a:solidFill>
                            <a:schemeClr val="tx1"/>
                          </a:solidFill>
                          <a:effectLst/>
                          <a:latin typeface="+mj-ea"/>
                          <a:ea typeface="+mj-ea"/>
                        </a:rPr>
                        <a:t>CLS</a:t>
                      </a:r>
                      <a:r>
                        <a:rPr lang="ja-JP" altLang="en-US" sz="1400" b="0" kern="100" dirty="0" smtClean="0">
                          <a:solidFill>
                            <a:schemeClr val="tx1"/>
                          </a:solidFill>
                          <a:effectLst/>
                          <a:latin typeface="+mj-ea"/>
                          <a:ea typeface="+mj-ea"/>
                        </a:rPr>
                        <a:t>決済</a:t>
                      </a:r>
                      <a:r>
                        <a:rPr lang="ja-JP" sz="1400" b="0" kern="100" dirty="0" smtClean="0">
                          <a:solidFill>
                            <a:schemeClr val="tx1"/>
                          </a:solidFill>
                          <a:effectLst/>
                          <a:latin typeface="+mj-ea"/>
                          <a:ea typeface="+mj-ea"/>
                        </a:rPr>
                        <a:t>のみ個別</a:t>
                      </a:r>
                      <a:r>
                        <a:rPr lang="ja-JP" sz="1400" b="0" kern="100" dirty="0">
                          <a:solidFill>
                            <a:schemeClr val="tx1"/>
                          </a:solidFill>
                          <a:effectLst/>
                          <a:latin typeface="+mj-ea"/>
                          <a:ea typeface="+mj-ea"/>
                        </a:rPr>
                        <a:t>指定（</a:t>
                      </a:r>
                      <a:r>
                        <a:rPr lang="ja-JP" sz="1400" b="0" kern="100" dirty="0" smtClean="0">
                          <a:solidFill>
                            <a:schemeClr val="tx1"/>
                          </a:solidFill>
                          <a:effectLst/>
                          <a:latin typeface="+mj-ea"/>
                          <a:ea typeface="+mj-ea"/>
                        </a:rPr>
                        <a:t>ただし</a:t>
                      </a:r>
                      <a:r>
                        <a:rPr lang="ja-JP" altLang="en-US" sz="1400" b="0" kern="100" dirty="0" smtClean="0">
                          <a:solidFill>
                            <a:schemeClr val="tx1"/>
                          </a:solidFill>
                          <a:effectLst/>
                          <a:latin typeface="+mj-ea"/>
                          <a:ea typeface="+mj-ea"/>
                        </a:rPr>
                        <a:t>、</a:t>
                      </a:r>
                      <a:r>
                        <a:rPr lang="ja-JP" sz="1400" b="0" kern="100" dirty="0" smtClean="0">
                          <a:solidFill>
                            <a:schemeClr val="tx1"/>
                          </a:solidFill>
                          <a:effectLst/>
                          <a:latin typeface="+mj-ea"/>
                          <a:ea typeface="+mj-ea"/>
                        </a:rPr>
                        <a:t>非対象</a:t>
                      </a:r>
                      <a:r>
                        <a:rPr lang="ja-JP" sz="1400" b="0" kern="100" dirty="0">
                          <a:solidFill>
                            <a:schemeClr val="tx1"/>
                          </a:solidFill>
                          <a:effectLst/>
                          <a:latin typeface="+mj-ea"/>
                          <a:ea typeface="+mj-ea"/>
                        </a:rPr>
                        <a:t>通貨・取引の場合、指定せずに自動的</a:t>
                      </a:r>
                      <a:r>
                        <a:rPr lang="ja-JP" sz="1400" b="0" kern="100" dirty="0" smtClean="0">
                          <a:solidFill>
                            <a:schemeClr val="tx1"/>
                          </a:solidFill>
                          <a:effectLst/>
                          <a:latin typeface="+mj-ea"/>
                          <a:ea typeface="+mj-ea"/>
                        </a:rPr>
                        <a:t>に</a:t>
                      </a:r>
                      <a:r>
                        <a:rPr lang="ja-JP" altLang="en-US" sz="1400" b="0" kern="100" dirty="0" smtClean="0">
                          <a:solidFill>
                            <a:schemeClr val="tx1"/>
                          </a:solidFill>
                          <a:effectLst/>
                          <a:latin typeface="+mj-ea"/>
                          <a:ea typeface="+mj-ea"/>
                        </a:rPr>
                        <a:t>非</a:t>
                      </a:r>
                      <a:r>
                        <a:rPr lang="en-US" sz="1400" b="0" kern="100" dirty="0" smtClean="0">
                          <a:solidFill>
                            <a:schemeClr val="tx1"/>
                          </a:solidFill>
                          <a:effectLst/>
                          <a:latin typeface="+mj-ea"/>
                          <a:ea typeface="+mj-ea"/>
                        </a:rPr>
                        <a:t>CLS</a:t>
                      </a:r>
                      <a:r>
                        <a:rPr lang="ja-JP" altLang="en-US" sz="1400" b="0" kern="100" dirty="0" smtClean="0">
                          <a:solidFill>
                            <a:schemeClr val="tx1"/>
                          </a:solidFill>
                          <a:effectLst/>
                          <a:latin typeface="+mj-ea"/>
                          <a:ea typeface="+mj-ea"/>
                        </a:rPr>
                        <a:t>決済</a:t>
                      </a:r>
                      <a:r>
                        <a:rPr lang="ja-JP" sz="1400" b="0" kern="100" dirty="0" smtClean="0">
                          <a:solidFill>
                            <a:schemeClr val="tx1"/>
                          </a:solidFill>
                          <a:effectLst/>
                          <a:latin typeface="+mj-ea"/>
                          <a:ea typeface="+mj-ea"/>
                        </a:rPr>
                        <a:t>扱い）</a:t>
                      </a:r>
                      <a:r>
                        <a:rPr lang="ja-JP" altLang="en-US" sz="1400" b="0" kern="100" dirty="0" smtClean="0">
                          <a:solidFill>
                            <a:schemeClr val="tx1"/>
                          </a:solidFill>
                          <a:effectLst/>
                          <a:latin typeface="+mj-ea"/>
                          <a:ea typeface="+mj-ea"/>
                        </a:rPr>
                        <a:t>。</a:t>
                      </a:r>
                      <a:endParaRPr lang="ja-JP" sz="1400" b="0" kern="100" dirty="0">
                        <a:solidFill>
                          <a:schemeClr val="tx1"/>
                        </a:solidFill>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altLang="en-US" sz="1400" b="0" kern="100" dirty="0" smtClean="0">
                          <a:effectLst/>
                          <a:latin typeface="+mj-ea"/>
                          <a:ea typeface="+mj-ea"/>
                        </a:rPr>
                        <a:t>同左</a:t>
                      </a:r>
                      <a:endParaRPr lang="ja-JP" sz="1400" b="0" kern="100" dirty="0">
                        <a:solidFill>
                          <a:srgbClr val="FF0000"/>
                        </a:solidFill>
                        <a:effectLst/>
                        <a:latin typeface="+mj-ea"/>
                        <a:ea typeface="+mj-ea"/>
                        <a:cs typeface="Times New Roman"/>
                      </a:endParaRPr>
                    </a:p>
                  </a:txBody>
                  <a:tcPr marL="68580" marR="68580" marT="0" marB="0"/>
                </a:tc>
              </a:tr>
              <a:tr h="515778">
                <a:tc>
                  <a:txBody>
                    <a:bodyPr/>
                    <a:lstStyle/>
                    <a:p>
                      <a:pPr algn="ctr">
                        <a:lnSpc>
                          <a:spcPct val="100000"/>
                        </a:lnSpc>
                        <a:spcAft>
                          <a:spcPts val="0"/>
                        </a:spcAft>
                      </a:pPr>
                      <a:r>
                        <a:rPr lang="en-US" sz="1400" b="0" kern="100" dirty="0">
                          <a:effectLst/>
                          <a:latin typeface="+mj-ea"/>
                          <a:ea typeface="+mj-ea"/>
                        </a:rPr>
                        <a:t>3</a:t>
                      </a:r>
                      <a:endParaRPr lang="ja-JP" sz="1400" b="0" kern="100" dirty="0">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dirty="0">
                          <a:effectLst/>
                          <a:latin typeface="+mj-ea"/>
                          <a:ea typeface="+mj-ea"/>
                        </a:rPr>
                        <a:t>約定</a:t>
                      </a:r>
                      <a:endParaRPr lang="ja-JP" sz="1400" b="0" kern="100" dirty="0">
                        <a:effectLst/>
                        <a:latin typeface="+mj-ea"/>
                        <a:ea typeface="+mj-ea"/>
                        <a:cs typeface="Times New Roman"/>
                      </a:endParaRPr>
                    </a:p>
                  </a:txBody>
                  <a:tcPr marL="68580" marR="68580" marT="0" marB="0"/>
                </a:tc>
                <a:tc>
                  <a:txBody>
                    <a:bodyPr/>
                    <a:lstStyle/>
                    <a:p>
                      <a:pPr algn="just">
                        <a:lnSpc>
                          <a:spcPct val="100000"/>
                        </a:lnSpc>
                        <a:spcAft>
                          <a:spcPts val="0"/>
                        </a:spcAft>
                      </a:pPr>
                      <a:r>
                        <a:rPr lang="ja-JP" sz="1400" b="0" kern="100" dirty="0">
                          <a:effectLst/>
                          <a:latin typeface="+mj-ea"/>
                          <a:ea typeface="+mj-ea"/>
                        </a:rPr>
                        <a:t>取引</a:t>
                      </a:r>
                      <a:r>
                        <a:rPr lang="ja-JP" sz="1400" b="0" kern="100" dirty="0" smtClean="0">
                          <a:effectLst/>
                          <a:latin typeface="+mj-ea"/>
                          <a:ea typeface="+mj-ea"/>
                        </a:rPr>
                        <a:t>内容</a:t>
                      </a:r>
                      <a:endParaRPr lang="en-US" altLang="ja-JP" sz="1400" b="0" kern="100" dirty="0" smtClean="0">
                        <a:effectLst/>
                        <a:latin typeface="+mj-ea"/>
                        <a:ea typeface="+mj-ea"/>
                      </a:endParaRPr>
                    </a:p>
                    <a:p>
                      <a:pPr algn="just">
                        <a:lnSpc>
                          <a:spcPct val="100000"/>
                        </a:lnSpc>
                        <a:spcAft>
                          <a:spcPts val="0"/>
                        </a:spcAft>
                      </a:pPr>
                      <a:r>
                        <a:rPr lang="ja-JP" sz="1400" b="0" kern="100" dirty="0" smtClean="0">
                          <a:effectLst/>
                          <a:latin typeface="+mj-ea"/>
                          <a:ea typeface="+mj-ea"/>
                        </a:rPr>
                        <a:t>（</a:t>
                      </a:r>
                      <a:r>
                        <a:rPr lang="ja-JP" altLang="en-US" sz="1400" b="0" kern="100" dirty="0" smtClean="0">
                          <a:effectLst/>
                          <a:latin typeface="+mj-ea"/>
                          <a:ea typeface="+mj-ea"/>
                        </a:rPr>
                        <a:t>分割・</a:t>
                      </a:r>
                      <a:r>
                        <a:rPr lang="ja-JP" sz="1400" b="0" kern="100" dirty="0" smtClean="0">
                          <a:effectLst/>
                          <a:latin typeface="+mj-ea"/>
                          <a:ea typeface="+mj-ea"/>
                        </a:rPr>
                        <a:t>期日</a:t>
                      </a:r>
                      <a:endParaRPr lang="en-US" altLang="ja-JP" sz="1400" b="0" kern="100" dirty="0" smtClean="0">
                        <a:effectLst/>
                        <a:latin typeface="+mj-ea"/>
                        <a:ea typeface="+mj-ea"/>
                      </a:endParaRPr>
                    </a:p>
                    <a:p>
                      <a:pPr algn="just">
                        <a:lnSpc>
                          <a:spcPct val="100000"/>
                        </a:lnSpc>
                        <a:spcAft>
                          <a:spcPts val="0"/>
                        </a:spcAft>
                      </a:pPr>
                      <a:r>
                        <a:rPr lang="ja-JP" sz="1400" b="0" kern="100" dirty="0" smtClean="0">
                          <a:effectLst/>
                          <a:latin typeface="+mj-ea"/>
                          <a:ea typeface="+mj-ea"/>
                        </a:rPr>
                        <a:t>短縮等</a:t>
                      </a:r>
                      <a:r>
                        <a:rPr lang="ja-JP" sz="1400" b="0" kern="100" dirty="0">
                          <a:effectLst/>
                          <a:latin typeface="+mj-ea"/>
                          <a:ea typeface="+mj-ea"/>
                        </a:rPr>
                        <a:t>）</a:t>
                      </a:r>
                      <a:endParaRPr lang="ja-JP" sz="1400" b="0" kern="100" dirty="0">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sz="1400" b="0" kern="100" dirty="0">
                          <a:solidFill>
                            <a:schemeClr val="tx1"/>
                          </a:solidFill>
                          <a:effectLst/>
                          <a:latin typeface="+mj-ea"/>
                          <a:ea typeface="+mj-ea"/>
                        </a:rPr>
                        <a:t>期日短縮等は極めて稀な取引であり、</a:t>
                      </a:r>
                      <a:r>
                        <a:rPr lang="en-US" sz="1400" b="0" kern="100" dirty="0" smtClean="0">
                          <a:solidFill>
                            <a:schemeClr val="tx1"/>
                          </a:solidFill>
                          <a:effectLst/>
                          <a:latin typeface="+mj-ea"/>
                          <a:ea typeface="+mj-ea"/>
                        </a:rPr>
                        <a:t>CLS</a:t>
                      </a:r>
                      <a:r>
                        <a:rPr lang="ja-JP" altLang="en-US" sz="1400" b="0" kern="100" dirty="0" smtClean="0">
                          <a:solidFill>
                            <a:schemeClr val="tx1"/>
                          </a:solidFill>
                          <a:effectLst/>
                          <a:latin typeface="+mj-ea"/>
                          <a:ea typeface="+mj-ea"/>
                        </a:rPr>
                        <a:t>決済</a:t>
                      </a:r>
                      <a:r>
                        <a:rPr lang="ja-JP" sz="1400" b="0" kern="100" dirty="0" smtClean="0">
                          <a:solidFill>
                            <a:schemeClr val="tx1"/>
                          </a:solidFill>
                          <a:effectLst/>
                          <a:latin typeface="+mj-ea"/>
                          <a:ea typeface="+mj-ea"/>
                        </a:rPr>
                        <a:t>対象</a:t>
                      </a:r>
                      <a:r>
                        <a:rPr lang="ja-JP" sz="1400" b="0" kern="100" dirty="0">
                          <a:solidFill>
                            <a:schemeClr val="tx1"/>
                          </a:solidFill>
                          <a:effectLst/>
                          <a:latin typeface="+mj-ea"/>
                          <a:ea typeface="+mj-ea"/>
                        </a:rPr>
                        <a:t>取引とはなっていない。</a:t>
                      </a:r>
                      <a:endParaRPr lang="ja-JP" sz="1400" b="0" kern="100" dirty="0">
                        <a:solidFill>
                          <a:schemeClr val="tx1"/>
                        </a:solidFill>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sz="1400" b="0" kern="100" dirty="0">
                          <a:effectLst/>
                          <a:latin typeface="+mj-ea"/>
                          <a:ea typeface="+mj-ea"/>
                        </a:rPr>
                        <a:t>海外ファンドでは、期日短縮等</a:t>
                      </a:r>
                      <a:r>
                        <a:rPr lang="ja-JP" sz="1400" b="0" kern="100" dirty="0" smtClean="0">
                          <a:effectLst/>
                          <a:latin typeface="+mj-ea"/>
                          <a:ea typeface="+mj-ea"/>
                        </a:rPr>
                        <a:t>は</a:t>
                      </a:r>
                      <a:endParaRPr lang="en-US" altLang="ja-JP" sz="1400" b="0" kern="100" dirty="0" smtClean="0">
                        <a:effectLst/>
                        <a:latin typeface="+mj-ea"/>
                        <a:ea typeface="+mj-ea"/>
                      </a:endParaRPr>
                    </a:p>
                    <a:p>
                      <a:pPr marL="0" lvl="0" indent="0" algn="just">
                        <a:lnSpc>
                          <a:spcPct val="100000"/>
                        </a:lnSpc>
                        <a:spcAft>
                          <a:spcPts val="0"/>
                        </a:spcAft>
                        <a:buFont typeface="Wingdings"/>
                        <a:buNone/>
                      </a:pPr>
                      <a:r>
                        <a:rPr lang="ja-JP" sz="1400" b="0" kern="100" dirty="0" smtClean="0">
                          <a:effectLst/>
                          <a:latin typeface="+mj-ea"/>
                          <a:ea typeface="+mj-ea"/>
                        </a:rPr>
                        <a:t>利用</a:t>
                      </a:r>
                      <a:r>
                        <a:rPr lang="ja-JP" sz="1400" b="0" kern="100" dirty="0">
                          <a:effectLst/>
                          <a:latin typeface="+mj-ea"/>
                          <a:ea typeface="+mj-ea"/>
                        </a:rPr>
                        <a:t>されていない。</a:t>
                      </a:r>
                      <a:endParaRPr lang="ja-JP" sz="1400" b="0" kern="100" dirty="0">
                        <a:effectLst/>
                        <a:latin typeface="+mj-ea"/>
                        <a:ea typeface="+mj-ea"/>
                        <a:cs typeface="Times New Roman"/>
                      </a:endParaRPr>
                    </a:p>
                  </a:txBody>
                  <a:tcPr marL="68580" marR="68580" marT="0" marB="0"/>
                </a:tc>
              </a:tr>
              <a:tr h="420326">
                <a:tc>
                  <a:txBody>
                    <a:bodyPr/>
                    <a:lstStyle/>
                    <a:p>
                      <a:pPr algn="ctr">
                        <a:lnSpc>
                          <a:spcPct val="100000"/>
                        </a:lnSpc>
                        <a:spcAft>
                          <a:spcPts val="0"/>
                        </a:spcAft>
                      </a:pPr>
                      <a:r>
                        <a:rPr lang="en-US" sz="1400" b="0" kern="100" dirty="0">
                          <a:effectLst/>
                          <a:latin typeface="+mj-ea"/>
                          <a:ea typeface="+mj-ea"/>
                        </a:rPr>
                        <a:t>4</a:t>
                      </a:r>
                      <a:endParaRPr lang="ja-JP" sz="1400" b="0" kern="100" dirty="0">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a:effectLst/>
                          <a:latin typeface="+mj-ea"/>
                          <a:ea typeface="+mj-ea"/>
                        </a:rPr>
                        <a:t>バック</a:t>
                      </a:r>
                      <a:endParaRPr lang="ja-JP" sz="1400" b="0" kern="100">
                        <a:effectLst/>
                        <a:latin typeface="+mj-ea"/>
                        <a:ea typeface="+mj-ea"/>
                        <a:cs typeface="Times New Roman"/>
                      </a:endParaRPr>
                    </a:p>
                  </a:txBody>
                  <a:tcPr marL="68580" marR="68580" marT="0" marB="0"/>
                </a:tc>
                <a:tc>
                  <a:txBody>
                    <a:bodyPr/>
                    <a:lstStyle/>
                    <a:p>
                      <a:pPr algn="just">
                        <a:lnSpc>
                          <a:spcPct val="100000"/>
                        </a:lnSpc>
                        <a:spcAft>
                          <a:spcPts val="0"/>
                        </a:spcAft>
                      </a:pPr>
                      <a:r>
                        <a:rPr lang="ja-JP" altLang="en-US" sz="1400" b="0" kern="100" dirty="0" smtClean="0">
                          <a:effectLst/>
                          <a:latin typeface="+mj-ea"/>
                          <a:ea typeface="+mj-ea"/>
                        </a:rPr>
                        <a:t>約定通知</a:t>
                      </a:r>
                      <a:endParaRPr lang="ja-JP" sz="1400" b="0" kern="100" dirty="0">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sz="1400" b="0" kern="100" dirty="0">
                          <a:effectLst/>
                          <a:latin typeface="+mj-ea"/>
                          <a:ea typeface="+mj-ea"/>
                        </a:rPr>
                        <a:t>約定から</a:t>
                      </a:r>
                      <a:r>
                        <a:rPr lang="en-US" sz="1400" b="0" kern="100" dirty="0">
                          <a:effectLst/>
                          <a:latin typeface="+mj-ea"/>
                          <a:ea typeface="+mj-ea"/>
                        </a:rPr>
                        <a:t>CLS</a:t>
                      </a:r>
                      <a:r>
                        <a:rPr lang="ja-JP" sz="1400" b="0" kern="100" dirty="0">
                          <a:effectLst/>
                          <a:latin typeface="+mj-ea"/>
                          <a:ea typeface="+mj-ea"/>
                        </a:rPr>
                        <a:t>持込・コンファームまで、</a:t>
                      </a:r>
                      <a:r>
                        <a:rPr lang="en-US" sz="1400" b="0" kern="100" dirty="0">
                          <a:effectLst/>
                          <a:latin typeface="+mj-ea"/>
                          <a:ea typeface="+mj-ea"/>
                        </a:rPr>
                        <a:t>2</a:t>
                      </a:r>
                      <a:r>
                        <a:rPr lang="ja-JP" sz="1400" b="0" kern="100" dirty="0">
                          <a:effectLst/>
                          <a:latin typeface="+mj-ea"/>
                          <a:ea typeface="+mj-ea"/>
                        </a:rPr>
                        <a:t>時間以内に終えることを推奨。</a:t>
                      </a:r>
                      <a:endParaRPr lang="ja-JP" sz="1400" b="0" kern="100" dirty="0">
                        <a:effectLst/>
                        <a:latin typeface="+mj-ea"/>
                        <a:ea typeface="+mj-ea"/>
                        <a:cs typeface="Times New Roman"/>
                      </a:endParaRPr>
                    </a:p>
                  </a:txBody>
                  <a:tcPr marL="68580" marR="68580" marT="0" marB="0"/>
                </a:tc>
                <a:tc>
                  <a:txBody>
                    <a:bodyPr/>
                    <a:lstStyle/>
                    <a:p>
                      <a:pPr marL="0" indent="0" algn="l">
                        <a:lnSpc>
                          <a:spcPct val="100000"/>
                        </a:lnSpc>
                        <a:spcAft>
                          <a:spcPts val="0"/>
                        </a:spcAft>
                        <a:buFont typeface="Wingdings" panose="05000000000000000000" pitchFamily="2" charset="2"/>
                        <a:buNone/>
                      </a:pPr>
                      <a:r>
                        <a:rPr kumimoji="1" lang="ja-JP" altLang="en-US" sz="1400" b="0" kern="100" baseline="0" dirty="0" smtClean="0">
                          <a:effectLst/>
                          <a:latin typeface="+mj-ea"/>
                          <a:ea typeface="+mj-ea"/>
                        </a:rPr>
                        <a:t>同左</a:t>
                      </a:r>
                      <a:endParaRPr kumimoji="1" lang="ja-JP" sz="1400" b="0" kern="100" dirty="0">
                        <a:solidFill>
                          <a:schemeClr val="tx1"/>
                        </a:solidFill>
                        <a:effectLst/>
                        <a:latin typeface="+mj-ea"/>
                        <a:ea typeface="+mj-ea"/>
                        <a:cs typeface="Times New Roman"/>
                      </a:endParaRPr>
                    </a:p>
                  </a:txBody>
                  <a:tcPr marL="68580" marR="68580" marT="0" marB="0"/>
                </a:tc>
              </a:tr>
              <a:tr h="401212">
                <a:tc>
                  <a:txBody>
                    <a:bodyPr/>
                    <a:lstStyle/>
                    <a:p>
                      <a:pPr algn="ctr">
                        <a:lnSpc>
                          <a:spcPct val="100000"/>
                        </a:lnSpc>
                        <a:spcAft>
                          <a:spcPts val="0"/>
                        </a:spcAft>
                      </a:pPr>
                      <a:r>
                        <a:rPr lang="en-US" sz="1400" b="0" kern="100" dirty="0">
                          <a:effectLst/>
                          <a:latin typeface="+mj-ea"/>
                          <a:ea typeface="+mj-ea"/>
                        </a:rPr>
                        <a:t>5</a:t>
                      </a:r>
                      <a:endParaRPr lang="ja-JP" sz="1400" b="0" kern="100" dirty="0">
                        <a:solidFill>
                          <a:srgbClr val="FF0000"/>
                        </a:solidFill>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dirty="0">
                          <a:effectLst/>
                          <a:latin typeface="+mj-ea"/>
                          <a:ea typeface="+mj-ea"/>
                        </a:rPr>
                        <a:t>バック</a:t>
                      </a:r>
                      <a:endParaRPr lang="ja-JP" sz="1400" b="0" kern="100" dirty="0">
                        <a:solidFill>
                          <a:srgbClr val="FF0000"/>
                        </a:solidFill>
                        <a:effectLst/>
                        <a:latin typeface="+mj-ea"/>
                        <a:ea typeface="+mj-ea"/>
                        <a:cs typeface="Times New Roman"/>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400" b="0" kern="100" dirty="0" smtClean="0">
                          <a:effectLst/>
                          <a:latin typeface="+mj-ea"/>
                          <a:ea typeface="+mj-ea"/>
                        </a:rPr>
                        <a:t>コンファーム</a:t>
                      </a:r>
                      <a:endParaRPr lang="ja-JP" altLang="ja-JP" sz="1400" b="0" kern="100" dirty="0" smtClean="0">
                        <a:effectLst/>
                        <a:latin typeface="+mj-ea"/>
                        <a:ea typeface="+mj-ea"/>
                      </a:endParaRPr>
                    </a:p>
                    <a:p>
                      <a:pPr algn="just">
                        <a:lnSpc>
                          <a:spcPct val="100000"/>
                        </a:lnSpc>
                        <a:spcAft>
                          <a:spcPts val="0"/>
                        </a:spcAft>
                      </a:pPr>
                      <a:endParaRPr lang="ja-JP" sz="1400" b="0" kern="100" dirty="0">
                        <a:solidFill>
                          <a:srgbClr val="FF0000"/>
                        </a:solidFill>
                        <a:effectLst/>
                        <a:latin typeface="+mj-ea"/>
                        <a:ea typeface="+mj-ea"/>
                        <a:cs typeface="Times New Roman"/>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 typeface="Wingdings"/>
                        <a:buNone/>
                        <a:tabLst/>
                        <a:defRPr/>
                      </a:pPr>
                      <a:r>
                        <a:rPr lang="en-US" altLang="ja-JP" sz="1400" b="0" kern="100" dirty="0" smtClean="0">
                          <a:effectLst/>
                          <a:latin typeface="+mj-ea"/>
                          <a:ea typeface="+mj-ea"/>
                        </a:rPr>
                        <a:t>MT300</a:t>
                      </a:r>
                      <a:r>
                        <a:rPr lang="ja-JP" altLang="en-US" sz="1400" b="0" kern="100" dirty="0" smtClean="0">
                          <a:effectLst/>
                          <a:latin typeface="+mj-ea"/>
                          <a:ea typeface="+mj-ea"/>
                        </a:rPr>
                        <a:t>の交換はしていない。</a:t>
                      </a:r>
                      <a:endParaRPr lang="ja-JP" altLang="ja-JP" sz="1400" b="0" kern="100" dirty="0" smtClean="0">
                        <a:effectLst/>
                        <a:latin typeface="+mj-ea"/>
                        <a:ea typeface="+mj-ea"/>
                      </a:endParaRPr>
                    </a:p>
                    <a:p>
                      <a:pPr marL="0" lvl="0" indent="0" algn="just">
                        <a:lnSpc>
                          <a:spcPct val="100000"/>
                        </a:lnSpc>
                        <a:spcAft>
                          <a:spcPts val="0"/>
                        </a:spcAft>
                        <a:buFont typeface="Wingdings"/>
                        <a:buNone/>
                      </a:pPr>
                      <a:endParaRPr lang="ja-JP" sz="1400" b="0" kern="100" dirty="0">
                        <a:solidFill>
                          <a:srgbClr val="FF0000"/>
                        </a:solidFill>
                        <a:effectLst/>
                        <a:latin typeface="+mj-ea"/>
                        <a:ea typeface="+mj-ea"/>
                        <a:cs typeface="Times New Roman"/>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 typeface="Wingdings"/>
                        <a:buNone/>
                        <a:tabLst/>
                        <a:defRPr/>
                      </a:pPr>
                      <a:r>
                        <a:rPr lang="ja-JP" altLang="en-US" sz="1400" b="0" kern="100" dirty="0" smtClean="0">
                          <a:effectLst/>
                          <a:latin typeface="+mj-ea"/>
                          <a:ea typeface="+mj-ea"/>
                        </a:rPr>
                        <a:t>同左</a:t>
                      </a:r>
                      <a:endParaRPr lang="ja-JP" altLang="ja-JP" sz="1400" b="0" kern="100" dirty="0" smtClean="0">
                        <a:effectLst/>
                        <a:latin typeface="+mj-ea"/>
                        <a:ea typeface="+mj-ea"/>
                      </a:endParaRPr>
                    </a:p>
                    <a:p>
                      <a:pPr marL="0" lvl="0" indent="0" algn="just">
                        <a:lnSpc>
                          <a:spcPct val="100000"/>
                        </a:lnSpc>
                        <a:spcAft>
                          <a:spcPts val="0"/>
                        </a:spcAft>
                        <a:buFont typeface="Wingdings"/>
                        <a:buNone/>
                      </a:pPr>
                      <a:endParaRPr lang="ja-JP" sz="1400" b="0" kern="100" dirty="0">
                        <a:solidFill>
                          <a:srgbClr val="FF0000"/>
                        </a:solidFill>
                        <a:effectLst/>
                        <a:latin typeface="+mj-ea"/>
                        <a:ea typeface="+mj-ea"/>
                        <a:cs typeface="Times New Roman"/>
                      </a:endParaRPr>
                    </a:p>
                  </a:txBody>
                  <a:tcPr marL="68580" marR="68580" marT="0" marB="0"/>
                </a:tc>
              </a:tr>
            </a:tbl>
          </a:graphicData>
        </a:graphic>
      </p:graphicFrame>
      <p:sp>
        <p:nvSpPr>
          <p:cNvPr id="8" name="スライド番号プレースホルダー 5"/>
          <p:cNvSpPr>
            <a:spLocks noGrp="1"/>
          </p:cNvSpPr>
          <p:nvPr>
            <p:ph type="sldNum" sz="quarter" idx="12"/>
          </p:nvPr>
        </p:nvSpPr>
        <p:spPr>
          <a:xfrm>
            <a:off x="7010400" y="6492875"/>
            <a:ext cx="2133600" cy="365125"/>
          </a:xfrm>
        </p:spPr>
        <p:txBody>
          <a:bodyPr/>
          <a:lstStyle/>
          <a:p>
            <a:fld id="{0AF502EB-922F-4002-9D83-0061A572EC19}" type="slidenum">
              <a:rPr kumimoji="1" lang="ja-JP" altLang="en-US" smtClean="0">
                <a:latin typeface="ＭＳ ゴシック" panose="020B0609070205080204" pitchFamily="49" charset="-128"/>
                <a:ea typeface="ＭＳ ゴシック" panose="020B0609070205080204" pitchFamily="49" charset="-128"/>
              </a:rPr>
              <a:pPr/>
              <a:t>2</a:t>
            </a:fld>
            <a:endParaRPr kumimoji="1" lang="ja-JP" altLang="en-US" dirty="0">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195708" y="690528"/>
            <a:ext cx="3528392" cy="353943"/>
          </a:xfrm>
          <a:prstGeom prst="rect">
            <a:avLst/>
          </a:prstGeom>
        </p:spPr>
        <p:txBody>
          <a:bodyPr wrap="square">
            <a:spAutoFit/>
          </a:bodyPr>
          <a:lstStyle/>
          <a:p>
            <a:r>
              <a:rPr lang="en-US" altLang="ja-JP" sz="1700" b="1" dirty="0" smtClean="0">
                <a:latin typeface="+mn-ea"/>
                <a:cs typeface="Times New Roman"/>
              </a:rPr>
              <a:t>1</a:t>
            </a:r>
            <a:r>
              <a:rPr lang="ja-JP" altLang="en-US" sz="1700" b="1" dirty="0" err="1" smtClean="0">
                <a:latin typeface="+mn-ea"/>
                <a:cs typeface="Times New Roman"/>
              </a:rPr>
              <a:t>．</a:t>
            </a:r>
            <a:r>
              <a:rPr lang="ja-JP" altLang="en-US" sz="1700" b="1" u="sng" dirty="0" smtClean="0">
                <a:latin typeface="+mn-ea"/>
                <a:cs typeface="Times New Roman"/>
              </a:rPr>
              <a:t>現行の市場</a:t>
            </a:r>
            <a:r>
              <a:rPr lang="ja-JP" altLang="ja-JP" sz="1700" b="1" u="sng" dirty="0" smtClean="0">
                <a:latin typeface="+mn-ea"/>
                <a:cs typeface="Times New Roman"/>
              </a:rPr>
              <a:t>慣行</a:t>
            </a:r>
            <a:endParaRPr lang="ja-JP" altLang="en-US" sz="1700" b="1" u="sng" dirty="0">
              <a:latin typeface="+mn-ea"/>
            </a:endParaRPr>
          </a:p>
        </p:txBody>
      </p:sp>
      <p:sp>
        <p:nvSpPr>
          <p:cNvPr id="11" name="正方形/長方形 10"/>
          <p:cNvSpPr/>
          <p:nvPr/>
        </p:nvSpPr>
        <p:spPr>
          <a:xfrm>
            <a:off x="192380" y="4372098"/>
            <a:ext cx="3640777" cy="353943"/>
          </a:xfrm>
          <a:prstGeom prst="rect">
            <a:avLst/>
          </a:prstGeom>
        </p:spPr>
        <p:txBody>
          <a:bodyPr wrap="square">
            <a:spAutoFit/>
          </a:bodyPr>
          <a:lstStyle/>
          <a:p>
            <a:r>
              <a:rPr lang="en-US" altLang="ja-JP" sz="1700" b="1" dirty="0" smtClean="0">
                <a:latin typeface="+mn-ea"/>
                <a:cs typeface="Times New Roman"/>
              </a:rPr>
              <a:t>2</a:t>
            </a:r>
            <a:r>
              <a:rPr lang="ja-JP" altLang="en-US" sz="1700" b="1" dirty="0" err="1" smtClean="0">
                <a:latin typeface="+mn-ea"/>
                <a:cs typeface="Times New Roman"/>
              </a:rPr>
              <a:t>．</a:t>
            </a:r>
            <a:r>
              <a:rPr lang="ja-JP" altLang="en-US" sz="1700" b="1" u="sng" dirty="0" smtClean="0">
                <a:latin typeface="+mn-ea"/>
                <a:cs typeface="Times New Roman"/>
              </a:rPr>
              <a:t>本邦信託ファンドの特徴</a:t>
            </a:r>
            <a:endParaRPr lang="ja-JP" altLang="en-US" sz="1700" b="1" u="sng" dirty="0">
              <a:latin typeface="+mn-ea"/>
            </a:endParaRPr>
          </a:p>
        </p:txBody>
      </p:sp>
      <p:sp>
        <p:nvSpPr>
          <p:cNvPr id="4" name="テキスト ボックス 3"/>
          <p:cNvSpPr txBox="1"/>
          <p:nvPr/>
        </p:nvSpPr>
        <p:spPr>
          <a:xfrm>
            <a:off x="395536" y="4759044"/>
            <a:ext cx="8101720" cy="1554272"/>
          </a:xfrm>
          <a:prstGeom prst="rect">
            <a:avLst/>
          </a:prstGeom>
          <a:noFill/>
          <a:ln w="12700">
            <a:noFill/>
          </a:ln>
        </p:spPr>
        <p:txBody>
          <a:bodyPr wrap="square" rtlCol="0">
            <a:spAutoFit/>
          </a:bodyPr>
          <a:lstStyle/>
          <a:p>
            <a:r>
              <a:rPr kumimoji="1" lang="ja-JP" altLang="en-US" sz="1700" dirty="0" smtClean="0">
                <a:latin typeface="+mj-ea"/>
                <a:ea typeface="+mj-ea"/>
              </a:rPr>
              <a:t>・本邦の信託ファンド（投信や年金等）では、設定・解約等による信託元本の増減に伴い、</a:t>
            </a:r>
            <a:endParaRPr kumimoji="1" lang="en-US" altLang="ja-JP" sz="1700" dirty="0" smtClean="0">
              <a:latin typeface="+mj-ea"/>
              <a:ea typeface="+mj-ea"/>
            </a:endParaRPr>
          </a:p>
          <a:p>
            <a:r>
              <a:rPr lang="ja-JP" altLang="en-US" sz="1700" dirty="0">
                <a:latin typeface="+mj-ea"/>
                <a:ea typeface="+mj-ea"/>
              </a:rPr>
              <a:t>　</a:t>
            </a:r>
            <a:r>
              <a:rPr kumimoji="1" lang="ja-JP" altLang="en-US" sz="1700" dirty="0" smtClean="0">
                <a:latin typeface="+mj-ea"/>
                <a:ea typeface="+mj-ea"/>
              </a:rPr>
              <a:t>約定済の為替取引につき分割、期日短縮等の細かい調整を行う取引手法が存在する。</a:t>
            </a:r>
            <a:endParaRPr kumimoji="1" lang="en-US" altLang="ja-JP" sz="1700" dirty="0" smtClean="0">
              <a:latin typeface="+mj-ea"/>
              <a:ea typeface="+mj-ea"/>
            </a:endParaRPr>
          </a:p>
          <a:p>
            <a:pPr>
              <a:spcBef>
                <a:spcPts val="600"/>
              </a:spcBef>
            </a:pPr>
            <a:r>
              <a:rPr lang="ja-JP" altLang="en-US" sz="1700" dirty="0" smtClean="0">
                <a:latin typeface="+mj-ea"/>
                <a:ea typeface="+mj-ea"/>
              </a:rPr>
              <a:t>・海外ファンドと比較して、より細かい単位で為替約定を行うケースがある。</a:t>
            </a:r>
            <a:endParaRPr lang="en-US" altLang="ja-JP" sz="1700" dirty="0" smtClean="0">
              <a:latin typeface="+mj-ea"/>
              <a:ea typeface="+mj-ea"/>
            </a:endParaRPr>
          </a:p>
          <a:p>
            <a:pPr>
              <a:spcBef>
                <a:spcPts val="600"/>
              </a:spcBef>
            </a:pPr>
            <a:r>
              <a:rPr kumimoji="1" lang="ja-JP" altLang="en-US" sz="1700" dirty="0" smtClean="0">
                <a:latin typeface="+mj-ea"/>
                <a:ea typeface="+mj-ea"/>
              </a:rPr>
              <a:t>・信託銀行が決済フローに介在する。併せて、運用会社からの指図と為替銀行から</a:t>
            </a:r>
            <a:r>
              <a:rPr lang="ja-JP" altLang="en-US" sz="1700" dirty="0" smtClean="0">
                <a:latin typeface="+mj-ea"/>
                <a:ea typeface="+mj-ea"/>
              </a:rPr>
              <a:t>のコ</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ン</a:t>
            </a:r>
            <a:r>
              <a:rPr kumimoji="1" lang="ja-JP" altLang="en-US" sz="1700" dirty="0" smtClean="0">
                <a:latin typeface="+mj-ea"/>
                <a:ea typeface="+mj-ea"/>
              </a:rPr>
              <a:t>ファメーションとの照合等に時間を要することがある。</a:t>
            </a:r>
            <a:endParaRPr kumimoji="1" lang="en-US" altLang="ja-JP" sz="1700" dirty="0" smtClean="0">
              <a:latin typeface="+mj-ea"/>
              <a:ea typeface="+mj-ea"/>
            </a:endParaRPr>
          </a:p>
        </p:txBody>
      </p:sp>
      <p:cxnSp>
        <p:nvCxnSpPr>
          <p:cNvPr id="12" name="直線コネクタ 11"/>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5" name="テキスト ボックス 4"/>
          <p:cNvSpPr txBox="1"/>
          <p:nvPr/>
        </p:nvSpPr>
        <p:spPr>
          <a:xfrm>
            <a:off x="431540" y="4032058"/>
            <a:ext cx="8065716" cy="288032"/>
          </a:xfrm>
          <a:prstGeom prst="rect">
            <a:avLst/>
          </a:prstGeom>
          <a:noFill/>
        </p:spPr>
        <p:txBody>
          <a:bodyPr wrap="square" rtlCol="0">
            <a:spAutoFit/>
          </a:bodyPr>
          <a:lstStyle/>
          <a:p>
            <a:r>
              <a:rPr lang="en-US" altLang="ja-JP" sz="1200" dirty="0" smtClean="0">
                <a:latin typeface="+mj-ea"/>
                <a:ea typeface="+mj-ea"/>
              </a:rPr>
              <a:t>※</a:t>
            </a:r>
            <a:r>
              <a:rPr lang="ja-JP" altLang="en-US" sz="1200" dirty="0" smtClean="0">
                <a:latin typeface="+mj-ea"/>
                <a:ea typeface="+mj-ea"/>
              </a:rPr>
              <a:t>「</a:t>
            </a:r>
            <a:r>
              <a:rPr lang="en-US" altLang="ja-JP" sz="1200" dirty="0" smtClean="0">
                <a:latin typeface="+mj-ea"/>
                <a:ea typeface="+mj-ea"/>
              </a:rPr>
              <a:t>SSI</a:t>
            </a:r>
            <a:r>
              <a:rPr lang="ja-JP" altLang="en-US" sz="1200" dirty="0" smtClean="0">
                <a:latin typeface="+mj-ea"/>
                <a:ea typeface="+mj-ea"/>
              </a:rPr>
              <a:t>」：決済</a:t>
            </a:r>
            <a:r>
              <a:rPr lang="ja-JP" altLang="en-US" sz="1200" dirty="0">
                <a:latin typeface="+mj-ea"/>
                <a:ea typeface="+mj-ea"/>
              </a:rPr>
              <a:t>情報に係る事前の取決を行うための標準決済指図（</a:t>
            </a:r>
            <a:r>
              <a:rPr lang="en-US" altLang="ja-JP" sz="1200" dirty="0">
                <a:latin typeface="+mj-ea"/>
                <a:ea typeface="+mj-ea"/>
              </a:rPr>
              <a:t>standing settlement </a:t>
            </a:r>
            <a:r>
              <a:rPr lang="en-US" altLang="ja-JP" sz="1200" dirty="0" smtClean="0">
                <a:latin typeface="+mj-ea"/>
                <a:ea typeface="+mj-ea"/>
              </a:rPr>
              <a:t>instructions</a:t>
            </a:r>
            <a:r>
              <a:rPr lang="ja-JP" altLang="en-US" sz="1200" dirty="0" smtClean="0">
                <a:latin typeface="+mj-ea"/>
                <a:ea typeface="+mj-ea"/>
              </a:rPr>
              <a:t>：</a:t>
            </a:r>
            <a:r>
              <a:rPr lang="en-US" altLang="ja-JP" sz="1200" dirty="0" smtClean="0">
                <a:latin typeface="+mj-ea"/>
                <a:ea typeface="+mj-ea"/>
              </a:rPr>
              <a:t>SSI</a:t>
            </a:r>
            <a:r>
              <a:rPr lang="ja-JP" altLang="en-US" sz="1200" dirty="0" smtClean="0">
                <a:latin typeface="+mj-ea"/>
                <a:ea typeface="+mj-ea"/>
              </a:rPr>
              <a:t>）</a:t>
            </a:r>
            <a:endParaRPr kumimoji="1" lang="ja-JP" altLang="en-US" sz="1200" dirty="0">
              <a:latin typeface="+mj-ea"/>
              <a:ea typeface="+mj-ea"/>
            </a:endParaRPr>
          </a:p>
        </p:txBody>
      </p:sp>
    </p:spTree>
    <p:extLst>
      <p:ext uri="{BB962C8B-B14F-4D97-AF65-F5344CB8AC3E}">
        <p14:creationId xmlns:p14="http://schemas.microsoft.com/office/powerpoint/2010/main" val="218879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574" y="57260"/>
            <a:ext cx="8229600" cy="476672"/>
          </a:xfrm>
        </p:spPr>
        <p:txBody>
          <a:bodyPr>
            <a:normAutofit/>
          </a:bodyPr>
          <a:lstStyle/>
          <a:p>
            <a:pPr algn="l"/>
            <a:r>
              <a:rPr lang="ja-JP" altLang="en-US" sz="1800" b="1" dirty="0" smtClean="0">
                <a:latin typeface="+mj-ea"/>
              </a:rPr>
              <a:t>　市場慣行策定にあたっての基本方針および構成</a:t>
            </a:r>
            <a:endParaRPr kumimoji="1" lang="ja-JP" altLang="en-US" sz="1800" b="1" dirty="0"/>
          </a:p>
        </p:txBody>
      </p:sp>
      <p:sp>
        <p:nvSpPr>
          <p:cNvPr id="4" name="スライド番号プレースホルダー 3"/>
          <p:cNvSpPr>
            <a:spLocks noGrp="1"/>
          </p:cNvSpPr>
          <p:nvPr>
            <p:ph type="sldNum" sz="quarter" idx="12"/>
          </p:nvPr>
        </p:nvSpPr>
        <p:spPr/>
        <p:txBody>
          <a:bodyPr/>
          <a:lstStyle/>
          <a:p>
            <a:r>
              <a:rPr lang="en-US" altLang="ja-JP" dirty="0"/>
              <a:t>3</a:t>
            </a:r>
            <a:endParaRPr kumimoji="1" lang="ja-JP" altLang="en-US" dirty="0"/>
          </a:p>
        </p:txBody>
      </p:sp>
      <p:cxnSp>
        <p:nvCxnSpPr>
          <p:cNvPr id="6" name="直線コネクタ 5"/>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 name="コンテンツ プレースホルダー 2"/>
          <p:cNvSpPr>
            <a:spLocks noGrp="1"/>
          </p:cNvSpPr>
          <p:nvPr>
            <p:ph idx="1"/>
          </p:nvPr>
        </p:nvSpPr>
        <p:spPr>
          <a:xfrm>
            <a:off x="179512" y="620688"/>
            <a:ext cx="8712968" cy="6048672"/>
          </a:xfrm>
          <a:ln>
            <a:noFill/>
          </a:ln>
        </p:spPr>
        <p:txBody>
          <a:bodyPr>
            <a:normAutofit fontScale="25000" lnSpcReduction="20000"/>
          </a:bodyPr>
          <a:lstStyle/>
          <a:p>
            <a:pPr marL="0" indent="0">
              <a:buNone/>
            </a:pPr>
            <a:r>
              <a:rPr lang="en-US" altLang="ja-JP" sz="6400" b="1" dirty="0" smtClean="0">
                <a:latin typeface="+mj-ea"/>
                <a:ea typeface="+mj-ea"/>
              </a:rPr>
              <a:t>1</a:t>
            </a:r>
            <a:r>
              <a:rPr lang="ja-JP" altLang="en-US" sz="6400" b="1" dirty="0" err="1" smtClean="0">
                <a:latin typeface="+mj-ea"/>
                <a:ea typeface="+mj-ea"/>
              </a:rPr>
              <a:t>．</a:t>
            </a:r>
            <a:r>
              <a:rPr lang="ja-JP" altLang="en-US" sz="6400" b="1" u="sng" dirty="0" smtClean="0">
                <a:latin typeface="+mj-ea"/>
                <a:ea typeface="+mj-ea"/>
              </a:rPr>
              <a:t>基本方針</a:t>
            </a:r>
            <a:endParaRPr lang="en-US" altLang="ja-JP" sz="6400" b="1" u="sng" dirty="0" smtClean="0">
              <a:latin typeface="+mj-ea"/>
              <a:ea typeface="+mj-ea"/>
            </a:endParaRPr>
          </a:p>
          <a:p>
            <a:pPr marL="400050" lvl="1" indent="-209550">
              <a:buNone/>
            </a:pPr>
            <a:r>
              <a:rPr lang="ja-JP" altLang="en-US" sz="6400" dirty="0" smtClean="0">
                <a:latin typeface="+mj-ea"/>
                <a:ea typeface="+mj-ea"/>
              </a:rPr>
              <a:t> 　</a:t>
            </a:r>
            <a:r>
              <a:rPr lang="en-US" altLang="ja-JP" sz="6400" dirty="0" smtClean="0">
                <a:latin typeface="+mj-ea"/>
                <a:ea typeface="+mj-ea"/>
              </a:rPr>
              <a:t>CLS</a:t>
            </a:r>
            <a:r>
              <a:rPr lang="ja-JP" altLang="en-US" sz="6400" dirty="0" smtClean="0">
                <a:latin typeface="+mj-ea"/>
                <a:ea typeface="+mj-ea"/>
              </a:rPr>
              <a:t>決済に適さないものを除き、実務上可能な限り</a:t>
            </a:r>
            <a:r>
              <a:rPr lang="en-US" altLang="ja-JP" sz="6400" dirty="0" smtClean="0">
                <a:latin typeface="+mj-ea"/>
                <a:ea typeface="+mj-ea"/>
              </a:rPr>
              <a:t>CLS</a:t>
            </a:r>
            <a:r>
              <a:rPr lang="ja-JP" altLang="en-US" sz="6400" dirty="0" smtClean="0">
                <a:latin typeface="+mj-ea"/>
                <a:ea typeface="+mj-ea"/>
              </a:rPr>
              <a:t>決済を導入できるようにする観点から、市場慣行を策定する。市場慣行の策定にあたっては、ファンド為替取引が、銀行・証券、カストディーならびに運用会社等の</a:t>
            </a:r>
            <a:r>
              <a:rPr lang="en-US" altLang="ja-JP" sz="6400" dirty="0" smtClean="0">
                <a:latin typeface="+mj-ea"/>
                <a:ea typeface="+mj-ea"/>
              </a:rPr>
              <a:t>Wholesale</a:t>
            </a:r>
            <a:r>
              <a:rPr lang="ja-JP" altLang="en-US" sz="6400" dirty="0" smtClean="0">
                <a:latin typeface="+mj-ea"/>
                <a:ea typeface="+mj-ea"/>
              </a:rPr>
              <a:t>　</a:t>
            </a:r>
            <a:r>
              <a:rPr lang="en-US" altLang="ja-JP" sz="6400" dirty="0" smtClean="0">
                <a:latin typeface="+mj-ea"/>
                <a:ea typeface="+mj-ea"/>
              </a:rPr>
              <a:t>foreign exchange (FX) market</a:t>
            </a:r>
            <a:r>
              <a:rPr lang="ja-JP" altLang="en-US" sz="6400" dirty="0" smtClean="0">
                <a:latin typeface="+mj-ea"/>
                <a:ea typeface="+mj-ea"/>
              </a:rPr>
              <a:t>参加者による取引であり、グローバル外為行動規範（原則</a:t>
            </a:r>
            <a:r>
              <a:rPr lang="en-US" altLang="ja-JP" sz="6400" dirty="0" smtClean="0">
                <a:latin typeface="+mj-ea"/>
                <a:ea typeface="+mj-ea"/>
              </a:rPr>
              <a:t>50</a:t>
            </a:r>
            <a:r>
              <a:rPr lang="ja-JP" altLang="en-US" sz="6400" dirty="0" smtClean="0">
                <a:latin typeface="+mj-ea"/>
                <a:ea typeface="+mj-ea"/>
              </a:rPr>
              <a:t>等）の適用対象であることに鑑み、以下の通り、グローバルな慣行・規範等との調和を図る。</a:t>
            </a:r>
            <a:endParaRPr lang="en-US" altLang="ja-JP" sz="6400" b="1" u="sng" dirty="0" smtClean="0">
              <a:solidFill>
                <a:srgbClr val="0000FF"/>
              </a:solidFill>
              <a:latin typeface="+mj-ea"/>
              <a:ea typeface="+mj-ea"/>
            </a:endParaRPr>
          </a:p>
          <a:p>
            <a:pPr marL="0" indent="0">
              <a:lnSpc>
                <a:spcPct val="120000"/>
              </a:lnSpc>
              <a:spcBef>
                <a:spcPts val="600"/>
              </a:spcBef>
              <a:buNone/>
            </a:pPr>
            <a:r>
              <a:rPr lang="ja-JP" altLang="en-US" sz="6400" dirty="0">
                <a:latin typeface="+mj-ea"/>
                <a:ea typeface="+mj-ea"/>
              </a:rPr>
              <a:t>　　　</a:t>
            </a:r>
            <a:r>
              <a:rPr lang="en-US" altLang="ja-JP" sz="6400" dirty="0" smtClean="0">
                <a:latin typeface="+mj-ea"/>
                <a:ea typeface="+mj-ea"/>
              </a:rPr>
              <a:t>a</a:t>
            </a:r>
            <a:r>
              <a:rPr lang="ja-JP" altLang="en-US" sz="6400" dirty="0">
                <a:latin typeface="+mj-ea"/>
                <a:ea typeface="+mj-ea"/>
              </a:rPr>
              <a:t>）  グローバルなファンド為替の取引慣行（グッドプラクティス）との</a:t>
            </a:r>
            <a:r>
              <a:rPr lang="ja-JP" altLang="en-US" sz="6400" dirty="0" smtClean="0">
                <a:latin typeface="+mj-ea"/>
                <a:ea typeface="+mj-ea"/>
              </a:rPr>
              <a:t>親和性</a:t>
            </a:r>
            <a:endParaRPr lang="en-US" altLang="ja-JP" sz="6400" dirty="0" smtClean="0">
              <a:latin typeface="+mj-ea"/>
              <a:ea typeface="+mj-ea"/>
            </a:endParaRPr>
          </a:p>
          <a:p>
            <a:pPr marL="0" indent="0">
              <a:lnSpc>
                <a:spcPct val="120000"/>
              </a:lnSpc>
              <a:spcBef>
                <a:spcPts val="0"/>
              </a:spcBef>
              <a:buNone/>
            </a:pPr>
            <a:r>
              <a:rPr lang="ja-JP" altLang="en-US" sz="6400" dirty="0">
                <a:latin typeface="+mj-ea"/>
                <a:ea typeface="+mj-ea"/>
              </a:rPr>
              <a:t>　　　</a:t>
            </a:r>
            <a:r>
              <a:rPr lang="en-US" altLang="ja-JP" sz="6400" dirty="0" smtClean="0">
                <a:latin typeface="+mj-ea"/>
                <a:ea typeface="+mj-ea"/>
              </a:rPr>
              <a:t>b</a:t>
            </a:r>
            <a:r>
              <a:rPr lang="ja-JP" altLang="en-US" sz="6400" dirty="0" smtClean="0">
                <a:latin typeface="+mj-ea"/>
                <a:ea typeface="+mj-ea"/>
              </a:rPr>
              <a:t>）  グローバル外為行動規範（原則</a:t>
            </a:r>
            <a:r>
              <a:rPr lang="en-US" altLang="ja-JP" sz="6400" dirty="0" smtClean="0">
                <a:latin typeface="+mj-ea"/>
                <a:ea typeface="+mj-ea"/>
              </a:rPr>
              <a:t>50</a:t>
            </a:r>
            <a:r>
              <a:rPr lang="ja-JP" altLang="en-US" sz="6400" dirty="0" smtClean="0">
                <a:latin typeface="+mj-ea"/>
                <a:ea typeface="+mj-ea"/>
              </a:rPr>
              <a:t>等）への適合</a:t>
            </a:r>
            <a:endParaRPr lang="en-US" altLang="ja-JP" sz="6400" dirty="0" smtClean="0">
              <a:latin typeface="+mj-ea"/>
              <a:ea typeface="+mj-ea"/>
            </a:endParaRPr>
          </a:p>
          <a:p>
            <a:pPr marL="0" indent="0">
              <a:lnSpc>
                <a:spcPct val="120000"/>
              </a:lnSpc>
              <a:spcBef>
                <a:spcPts val="0"/>
              </a:spcBef>
              <a:buNone/>
            </a:pPr>
            <a:r>
              <a:rPr lang="ja-JP" altLang="en-US" sz="6400" dirty="0">
                <a:latin typeface="+mj-ea"/>
                <a:ea typeface="+mj-ea"/>
              </a:rPr>
              <a:t>　　　</a:t>
            </a:r>
            <a:r>
              <a:rPr lang="en-US" altLang="ja-JP" sz="6400" dirty="0" smtClean="0">
                <a:latin typeface="+mj-ea"/>
                <a:ea typeface="+mj-ea"/>
              </a:rPr>
              <a:t>c</a:t>
            </a:r>
            <a:r>
              <a:rPr lang="ja-JP" altLang="en-US" sz="6400" dirty="0">
                <a:latin typeface="+mj-ea"/>
                <a:ea typeface="+mj-ea"/>
              </a:rPr>
              <a:t>）  標準化された取引プロセス採用による市場全体のコスト</a:t>
            </a:r>
            <a:r>
              <a:rPr lang="ja-JP" altLang="en-US" sz="6400" dirty="0" smtClean="0">
                <a:latin typeface="+mj-ea"/>
                <a:ea typeface="+mj-ea"/>
              </a:rPr>
              <a:t>抑制</a:t>
            </a:r>
            <a:endParaRPr lang="en-US" altLang="ja-JP" sz="6400" dirty="0" smtClean="0">
              <a:latin typeface="+mj-ea"/>
              <a:ea typeface="+mj-ea"/>
            </a:endParaRPr>
          </a:p>
          <a:p>
            <a:pPr marL="0" indent="0">
              <a:lnSpc>
                <a:spcPct val="120000"/>
              </a:lnSpc>
              <a:spcBef>
                <a:spcPts val="600"/>
              </a:spcBef>
              <a:buNone/>
            </a:pPr>
            <a:r>
              <a:rPr lang="en-US" altLang="ja-JP" sz="6400" b="1" dirty="0" smtClean="0">
                <a:latin typeface="+mj-ea"/>
                <a:ea typeface="+mj-ea"/>
              </a:rPr>
              <a:t>2</a:t>
            </a:r>
            <a:r>
              <a:rPr lang="ja-JP" altLang="en-US" sz="6400" b="1" dirty="0" err="1" smtClean="0">
                <a:latin typeface="+mj-ea"/>
                <a:ea typeface="+mj-ea"/>
              </a:rPr>
              <a:t>．</a:t>
            </a:r>
            <a:r>
              <a:rPr lang="ja-JP" altLang="en-US" sz="6400" b="1" u="sng" dirty="0" smtClean="0">
                <a:latin typeface="+mj-ea"/>
                <a:ea typeface="+mj-ea"/>
              </a:rPr>
              <a:t>市場慣行の構成（詳細は</a:t>
            </a:r>
            <a:r>
              <a:rPr lang="en-US" altLang="ja-JP" sz="6400" b="1" u="sng" dirty="0" smtClean="0">
                <a:latin typeface="+mj-ea"/>
                <a:ea typeface="+mj-ea"/>
              </a:rPr>
              <a:t>P.4</a:t>
            </a:r>
            <a:r>
              <a:rPr lang="ja-JP" altLang="en-US" sz="6400" b="1" u="sng" dirty="0" smtClean="0">
                <a:latin typeface="+mj-ea"/>
                <a:ea typeface="+mj-ea"/>
              </a:rPr>
              <a:t>）</a:t>
            </a:r>
            <a:endParaRPr lang="en-US" altLang="ja-JP" sz="6400" b="1" u="sng" dirty="0">
              <a:latin typeface="+mj-ea"/>
              <a:ea typeface="+mj-ea"/>
            </a:endParaRPr>
          </a:p>
          <a:p>
            <a:pPr marL="0" indent="0">
              <a:spcBef>
                <a:spcPts val="600"/>
              </a:spcBef>
              <a:buNone/>
            </a:pPr>
            <a:r>
              <a:rPr lang="ja-JP" altLang="en-US" sz="6400" dirty="0" smtClean="0">
                <a:latin typeface="+mj-ea"/>
                <a:ea typeface="+mj-ea"/>
              </a:rPr>
              <a:t>　（</a:t>
            </a:r>
            <a:r>
              <a:rPr lang="en-US" altLang="ja-JP" sz="6400" dirty="0" smtClean="0">
                <a:latin typeface="+mj-ea"/>
                <a:ea typeface="+mj-ea"/>
              </a:rPr>
              <a:t>1</a:t>
            </a:r>
            <a:r>
              <a:rPr lang="ja-JP" altLang="en-US" sz="6400" dirty="0" smtClean="0">
                <a:latin typeface="+mj-ea"/>
                <a:ea typeface="+mj-ea"/>
              </a:rPr>
              <a:t>）推奨慣行</a:t>
            </a:r>
            <a:endParaRPr lang="en-US" altLang="ja-JP" sz="6400" strike="dblStrike" dirty="0" smtClean="0">
              <a:solidFill>
                <a:srgbClr val="0000FF"/>
              </a:solidFill>
              <a:latin typeface="+mj-ea"/>
              <a:ea typeface="+mj-ea"/>
            </a:endParaRPr>
          </a:p>
          <a:p>
            <a:pPr marL="400050" lvl="1" indent="-133350">
              <a:buNone/>
            </a:pPr>
            <a:r>
              <a:rPr lang="ja-JP" altLang="en-US" sz="6400" dirty="0" smtClean="0">
                <a:latin typeface="+mj-ea"/>
                <a:ea typeface="+mj-ea"/>
              </a:rPr>
              <a:t>　市場関係者は、上記基本方針を踏まえ、</a:t>
            </a:r>
            <a:r>
              <a:rPr lang="en-US" altLang="ja-JP" sz="6400" dirty="0" smtClean="0">
                <a:latin typeface="+mj-ea"/>
                <a:ea typeface="+mj-ea"/>
              </a:rPr>
              <a:t>P.4</a:t>
            </a:r>
            <a:r>
              <a:rPr lang="ja-JP" altLang="en-US" sz="6400" dirty="0" smtClean="0">
                <a:latin typeface="+mj-ea"/>
                <a:ea typeface="+mj-ea"/>
              </a:rPr>
              <a:t>に</a:t>
            </a:r>
            <a:r>
              <a:rPr lang="ja-JP" altLang="ja-JP" sz="6400" dirty="0" smtClean="0">
                <a:latin typeface="+mj-ea"/>
                <a:ea typeface="+mj-ea"/>
              </a:rPr>
              <a:t>記載の</a:t>
            </a:r>
            <a:r>
              <a:rPr lang="ja-JP" altLang="ja-JP" sz="6400" dirty="0">
                <a:latin typeface="+mj-ea"/>
                <a:ea typeface="+mj-ea"/>
              </a:rPr>
              <a:t>「</a:t>
            </a:r>
            <a:r>
              <a:rPr lang="ja-JP" altLang="ja-JP" sz="6400" dirty="0" smtClean="0">
                <a:latin typeface="+mj-ea"/>
                <a:ea typeface="+mj-ea"/>
              </a:rPr>
              <a:t>推奨慣行」を</a:t>
            </a:r>
            <a:r>
              <a:rPr lang="ja-JP" altLang="en-US" sz="6400" dirty="0" smtClean="0">
                <a:latin typeface="+mj-ea"/>
                <a:ea typeface="+mj-ea"/>
              </a:rPr>
              <a:t>ファンド為替取引における目指すべき市場慣行として認識し、本格フェーズ開始以降、実務上可能な限り、慣行に則った取引の採用・拡大に努める。</a:t>
            </a:r>
            <a:endParaRPr lang="en-US" altLang="ja-JP" sz="6400" dirty="0" smtClean="0">
              <a:latin typeface="+mj-ea"/>
              <a:ea typeface="+mj-ea"/>
            </a:endParaRPr>
          </a:p>
          <a:p>
            <a:pPr marL="0" indent="-133350">
              <a:lnSpc>
                <a:spcPct val="120000"/>
              </a:lnSpc>
              <a:spcBef>
                <a:spcPts val="600"/>
              </a:spcBef>
              <a:buNone/>
            </a:pPr>
            <a:r>
              <a:rPr lang="ja-JP" altLang="en-US" sz="6400" dirty="0" smtClean="0">
                <a:latin typeface="+mj-ea"/>
                <a:ea typeface="+mj-ea"/>
              </a:rPr>
              <a:t>　（</a:t>
            </a:r>
            <a:r>
              <a:rPr lang="en-US" altLang="ja-JP" sz="6400" dirty="0" smtClean="0">
                <a:latin typeface="+mj-ea"/>
                <a:ea typeface="+mj-ea"/>
              </a:rPr>
              <a:t>2</a:t>
            </a:r>
            <a:r>
              <a:rPr lang="ja-JP" altLang="en-US" sz="6400" dirty="0" smtClean="0">
                <a:latin typeface="+mj-ea"/>
                <a:ea typeface="+mj-ea"/>
              </a:rPr>
              <a:t>）経過措置</a:t>
            </a:r>
            <a:endParaRPr lang="en-US" altLang="ja-JP" sz="6400" strike="dblStrike" dirty="0">
              <a:solidFill>
                <a:srgbClr val="0000FF"/>
              </a:solidFill>
              <a:latin typeface="+mj-ea"/>
              <a:ea typeface="+mj-ea"/>
            </a:endParaRPr>
          </a:p>
          <a:p>
            <a:pPr marL="400050" lvl="1" indent="0">
              <a:spcBef>
                <a:spcPts val="600"/>
              </a:spcBef>
              <a:buNone/>
            </a:pPr>
            <a:r>
              <a:rPr lang="ja-JP" altLang="en-US" sz="6400" dirty="0" smtClean="0">
                <a:latin typeface="+mj-ea"/>
                <a:ea typeface="+mj-ea"/>
              </a:rPr>
              <a:t>他方、市場関係者は、</a:t>
            </a:r>
            <a:r>
              <a:rPr lang="ja-JP" altLang="ja-JP" sz="6400" dirty="0" smtClean="0">
                <a:latin typeface="+mj-ea"/>
                <a:ea typeface="+mj-ea"/>
              </a:rPr>
              <a:t>本邦</a:t>
            </a:r>
            <a:r>
              <a:rPr lang="ja-JP" altLang="ja-JP" sz="6400" dirty="0">
                <a:latin typeface="+mj-ea"/>
                <a:ea typeface="+mj-ea"/>
              </a:rPr>
              <a:t>における現行ファンド</a:t>
            </a:r>
            <a:r>
              <a:rPr lang="ja-JP" altLang="ja-JP" sz="6400" dirty="0" smtClean="0">
                <a:latin typeface="+mj-ea"/>
                <a:ea typeface="+mj-ea"/>
              </a:rPr>
              <a:t>為替</a:t>
            </a:r>
            <a:r>
              <a:rPr lang="ja-JP" altLang="en-US" sz="6400" dirty="0" smtClean="0">
                <a:latin typeface="+mj-ea"/>
                <a:ea typeface="+mj-ea"/>
              </a:rPr>
              <a:t>の取引</a:t>
            </a:r>
            <a:r>
              <a:rPr lang="ja-JP" altLang="ja-JP" sz="6400" dirty="0" smtClean="0">
                <a:latin typeface="+mj-ea"/>
                <a:ea typeface="+mj-ea"/>
              </a:rPr>
              <a:t>慣行</a:t>
            </a:r>
            <a:r>
              <a:rPr lang="ja-JP" altLang="ja-JP" sz="6400" dirty="0">
                <a:latin typeface="+mj-ea"/>
                <a:ea typeface="+mj-ea"/>
              </a:rPr>
              <a:t>との差分を踏まえ、運用業務環境の激変緩和を図る</a:t>
            </a:r>
            <a:r>
              <a:rPr lang="ja-JP" altLang="ja-JP" sz="6400" dirty="0" smtClean="0">
                <a:latin typeface="+mj-ea"/>
                <a:ea typeface="+mj-ea"/>
              </a:rPr>
              <a:t>観点</a:t>
            </a:r>
            <a:r>
              <a:rPr lang="ja-JP" altLang="ja-JP" sz="6400" dirty="0">
                <a:latin typeface="+mj-ea"/>
                <a:ea typeface="+mj-ea"/>
              </a:rPr>
              <a:t>から</a:t>
            </a:r>
            <a:r>
              <a:rPr lang="ja-JP" altLang="ja-JP" sz="6400" dirty="0" smtClean="0">
                <a:latin typeface="+mj-ea"/>
                <a:ea typeface="+mj-ea"/>
              </a:rPr>
              <a:t>、以下</a:t>
            </a:r>
            <a:r>
              <a:rPr lang="ja-JP" altLang="ja-JP" sz="6400" dirty="0">
                <a:latin typeface="+mj-ea"/>
                <a:ea typeface="+mj-ea"/>
              </a:rPr>
              <a:t>の経過</a:t>
            </a:r>
            <a:r>
              <a:rPr lang="ja-JP" altLang="ja-JP" sz="6400" dirty="0" smtClean="0">
                <a:latin typeface="+mj-ea"/>
                <a:ea typeface="+mj-ea"/>
              </a:rPr>
              <a:t>措置の必要性</a:t>
            </a:r>
            <a:r>
              <a:rPr lang="ja-JP" altLang="en-US" sz="6400" dirty="0" smtClean="0">
                <a:latin typeface="+mj-ea"/>
                <a:ea typeface="+mj-ea"/>
              </a:rPr>
              <a:t>を</a:t>
            </a:r>
            <a:r>
              <a:rPr lang="ja-JP" altLang="ja-JP" sz="6400" dirty="0" smtClean="0">
                <a:latin typeface="+mj-ea"/>
                <a:ea typeface="+mj-ea"/>
              </a:rPr>
              <a:t>認識</a:t>
            </a:r>
            <a:r>
              <a:rPr lang="ja-JP" altLang="ja-JP" sz="6400" dirty="0">
                <a:latin typeface="+mj-ea"/>
                <a:ea typeface="+mj-ea"/>
              </a:rPr>
              <a:t>する</a:t>
            </a:r>
            <a:r>
              <a:rPr lang="ja-JP" altLang="ja-JP" sz="6400" dirty="0" smtClean="0">
                <a:latin typeface="+mj-ea"/>
                <a:ea typeface="+mj-ea"/>
              </a:rPr>
              <a:t>。</a:t>
            </a:r>
          </a:p>
          <a:p>
            <a:pPr marL="0" indent="0">
              <a:spcBef>
                <a:spcPts val="600"/>
              </a:spcBef>
              <a:buNone/>
            </a:pPr>
            <a:r>
              <a:rPr lang="ja-JP" altLang="en-US" sz="6400" dirty="0" smtClean="0">
                <a:latin typeface="+mj-ea"/>
                <a:ea typeface="+mj-ea"/>
              </a:rPr>
              <a:t>　　　</a:t>
            </a:r>
            <a:r>
              <a:rPr lang="en-US" altLang="ja-JP" sz="6400" dirty="0" smtClean="0">
                <a:latin typeface="+mj-ea"/>
                <a:ea typeface="+mj-ea"/>
              </a:rPr>
              <a:t>a</a:t>
            </a:r>
            <a:r>
              <a:rPr lang="ja-JP" altLang="ja-JP" sz="6400" dirty="0" smtClean="0">
                <a:latin typeface="+mj-ea"/>
                <a:ea typeface="+mj-ea"/>
              </a:rPr>
              <a:t>）</a:t>
            </a:r>
            <a:r>
              <a:rPr lang="en-US" altLang="ja-JP" sz="6400" dirty="0" smtClean="0">
                <a:latin typeface="+mj-ea"/>
                <a:ea typeface="+mj-ea"/>
              </a:rPr>
              <a:t>CLS</a:t>
            </a:r>
            <a:r>
              <a:rPr lang="ja-JP" altLang="en-US" sz="6400" dirty="0" smtClean="0">
                <a:latin typeface="+mj-ea"/>
                <a:ea typeface="+mj-ea"/>
              </a:rPr>
              <a:t>決済を行うファンドにおいて、</a:t>
            </a:r>
            <a:r>
              <a:rPr lang="ja-JP" altLang="en-US" sz="6400" dirty="0">
                <a:latin typeface="+mj-ea"/>
                <a:ea typeface="+mj-ea"/>
              </a:rPr>
              <a:t>や</a:t>
            </a:r>
            <a:r>
              <a:rPr lang="ja-JP" altLang="en-US" sz="6400" dirty="0" smtClean="0">
                <a:latin typeface="+mj-ea"/>
                <a:ea typeface="+mj-ea"/>
              </a:rPr>
              <a:t>むを得ず約定時点で</a:t>
            </a:r>
            <a:r>
              <a:rPr lang="en-US" altLang="ja-JP" sz="6400" dirty="0" smtClean="0">
                <a:latin typeface="+mj-ea"/>
                <a:ea typeface="+mj-ea"/>
              </a:rPr>
              <a:t>CLS</a:t>
            </a:r>
            <a:r>
              <a:rPr lang="ja-JP" altLang="en-US" sz="6400" dirty="0" smtClean="0">
                <a:latin typeface="+mj-ea"/>
                <a:ea typeface="+mj-ea"/>
              </a:rPr>
              <a:t>決済を選択しない</a:t>
            </a:r>
            <a:r>
              <a:rPr lang="ja-JP" altLang="ja-JP" sz="6400" dirty="0" smtClean="0">
                <a:latin typeface="+mj-ea"/>
                <a:ea typeface="+mj-ea"/>
              </a:rPr>
              <a:t>取引に</a:t>
            </a:r>
            <a:r>
              <a:rPr lang="ja-JP" altLang="en-US" sz="6400" dirty="0" smtClean="0">
                <a:latin typeface="+mj-ea"/>
                <a:ea typeface="+mj-ea"/>
              </a:rPr>
              <a:t>ついて</a:t>
            </a:r>
            <a:endParaRPr lang="en-US" altLang="ja-JP" sz="6400" dirty="0" smtClean="0">
              <a:latin typeface="+mj-ea"/>
              <a:ea typeface="+mj-ea"/>
            </a:endParaRPr>
          </a:p>
          <a:p>
            <a:pPr marL="0" indent="0">
              <a:spcBef>
                <a:spcPts val="0"/>
              </a:spcBef>
              <a:buNone/>
            </a:pPr>
            <a:r>
              <a:rPr lang="ja-JP" altLang="en-US" sz="6400" dirty="0">
                <a:latin typeface="+mj-ea"/>
                <a:ea typeface="+mj-ea"/>
              </a:rPr>
              <a:t>　</a:t>
            </a:r>
            <a:r>
              <a:rPr lang="ja-JP" altLang="en-US" sz="6400" dirty="0" smtClean="0">
                <a:latin typeface="+mj-ea"/>
                <a:ea typeface="+mj-ea"/>
              </a:rPr>
              <a:t>　　　 </a:t>
            </a:r>
            <a:r>
              <a:rPr lang="ja-JP" altLang="en-US" sz="6400" dirty="0" err="1" smtClean="0">
                <a:latin typeface="+mj-ea"/>
                <a:ea typeface="+mj-ea"/>
              </a:rPr>
              <a:t>の</a:t>
            </a:r>
            <a:r>
              <a:rPr lang="en-US" altLang="ja-JP" sz="6400" dirty="0" smtClean="0">
                <a:latin typeface="+mj-ea"/>
                <a:ea typeface="+mj-ea"/>
              </a:rPr>
              <a:t>MT202</a:t>
            </a:r>
            <a:r>
              <a:rPr lang="ja-JP" altLang="ja-JP" sz="6400" dirty="0" smtClean="0">
                <a:latin typeface="+mj-ea"/>
                <a:ea typeface="+mj-ea"/>
              </a:rPr>
              <a:t>指図によるグロス決済対応</a:t>
            </a:r>
            <a:r>
              <a:rPr lang="ja-JP" altLang="en-US" sz="6400" dirty="0" smtClean="0">
                <a:latin typeface="+mj-ea"/>
                <a:ea typeface="+mj-ea"/>
              </a:rPr>
              <a:t>（</a:t>
            </a:r>
            <a:r>
              <a:rPr lang="en-US" altLang="ja-JP" sz="6400" dirty="0" smtClean="0">
                <a:latin typeface="+mj-ea"/>
                <a:ea typeface="+mj-ea"/>
              </a:rPr>
              <a:t>P.4-1</a:t>
            </a:r>
            <a:r>
              <a:rPr lang="ja-JP" altLang="en-US" sz="6400" dirty="0" smtClean="0">
                <a:latin typeface="+mj-ea"/>
                <a:ea typeface="+mj-ea"/>
              </a:rPr>
              <a:t>）</a:t>
            </a:r>
            <a:endParaRPr lang="ja-JP" altLang="ja-JP" sz="6400" dirty="0" smtClean="0">
              <a:latin typeface="+mj-ea"/>
              <a:ea typeface="+mj-ea"/>
            </a:endParaRPr>
          </a:p>
          <a:p>
            <a:pPr marL="0" indent="0">
              <a:spcBef>
                <a:spcPts val="600"/>
              </a:spcBef>
              <a:buNone/>
            </a:pPr>
            <a:r>
              <a:rPr lang="ja-JP" altLang="en-US" sz="6400" dirty="0" smtClean="0">
                <a:latin typeface="+mj-ea"/>
                <a:ea typeface="+mj-ea"/>
              </a:rPr>
              <a:t>　　　</a:t>
            </a:r>
            <a:r>
              <a:rPr lang="en-US" altLang="ja-JP" sz="6400" dirty="0" smtClean="0">
                <a:latin typeface="+mj-ea"/>
                <a:ea typeface="+mj-ea"/>
              </a:rPr>
              <a:t>b</a:t>
            </a:r>
            <a:r>
              <a:rPr lang="ja-JP" altLang="en-US" sz="6400" dirty="0">
                <a:latin typeface="+mj-ea"/>
                <a:ea typeface="+mj-ea"/>
              </a:rPr>
              <a:t>）本邦信託ファンド特有の</a:t>
            </a:r>
            <a:r>
              <a:rPr lang="ja-JP" altLang="en-US" sz="6400" dirty="0" smtClean="0">
                <a:latin typeface="+mj-ea"/>
                <a:ea typeface="+mj-ea"/>
              </a:rPr>
              <a:t>取扱いである、異なる為替銀行間での直接送金方式（非</a:t>
            </a:r>
            <a:r>
              <a:rPr lang="en-US" altLang="ja-JP" sz="6400" dirty="0" smtClean="0">
                <a:latin typeface="+mj-ea"/>
                <a:ea typeface="+mj-ea"/>
              </a:rPr>
              <a:t>CLS</a:t>
            </a:r>
            <a:r>
              <a:rPr lang="ja-JP" altLang="en-US" sz="6400" dirty="0" smtClean="0">
                <a:latin typeface="+mj-ea"/>
                <a:ea typeface="+mj-ea"/>
              </a:rPr>
              <a:t>決済取　</a:t>
            </a:r>
            <a:endParaRPr lang="en-US" altLang="ja-JP" sz="6400" dirty="0" smtClean="0">
              <a:latin typeface="+mj-ea"/>
              <a:ea typeface="+mj-ea"/>
            </a:endParaRPr>
          </a:p>
          <a:p>
            <a:pPr marL="0" indent="0">
              <a:spcBef>
                <a:spcPts val="0"/>
              </a:spcBef>
              <a:buNone/>
            </a:pPr>
            <a:r>
              <a:rPr lang="ja-JP" altLang="en-US" sz="6400" dirty="0">
                <a:latin typeface="+mj-ea"/>
                <a:ea typeface="+mj-ea"/>
              </a:rPr>
              <a:t>　</a:t>
            </a:r>
            <a:r>
              <a:rPr lang="ja-JP" altLang="en-US" sz="6400" dirty="0" smtClean="0">
                <a:latin typeface="+mj-ea"/>
                <a:ea typeface="+mj-ea"/>
              </a:rPr>
              <a:t>　　　 引）によるネッティング決済（</a:t>
            </a:r>
            <a:r>
              <a:rPr lang="en-US" altLang="ja-JP" sz="6400" dirty="0" smtClean="0">
                <a:latin typeface="+mj-ea"/>
                <a:ea typeface="+mj-ea"/>
              </a:rPr>
              <a:t>P.4-2</a:t>
            </a:r>
            <a:r>
              <a:rPr lang="ja-JP" altLang="en-US" sz="6400" dirty="0" smtClean="0">
                <a:latin typeface="+mj-ea"/>
                <a:ea typeface="+mj-ea"/>
              </a:rPr>
              <a:t>）</a:t>
            </a:r>
            <a:endParaRPr lang="en-US" altLang="ja-JP" sz="6400" dirty="0" smtClean="0">
              <a:latin typeface="+mj-ea"/>
              <a:ea typeface="+mj-ea"/>
            </a:endParaRPr>
          </a:p>
          <a:p>
            <a:pPr marL="0" indent="0">
              <a:spcBef>
                <a:spcPts val="600"/>
              </a:spcBef>
              <a:buNone/>
            </a:pPr>
            <a:r>
              <a:rPr lang="ja-JP" altLang="en-US" sz="6400" dirty="0">
                <a:latin typeface="+mj-ea"/>
                <a:ea typeface="+mj-ea"/>
              </a:rPr>
              <a:t>　</a:t>
            </a:r>
            <a:r>
              <a:rPr lang="ja-JP" altLang="en-US" sz="6400" dirty="0" smtClean="0">
                <a:latin typeface="+mj-ea"/>
                <a:ea typeface="+mj-ea"/>
              </a:rPr>
              <a:t>　　　</a:t>
            </a:r>
            <a:r>
              <a:rPr lang="en-US" altLang="ja-JP" sz="6400" dirty="0" smtClean="0">
                <a:latin typeface="+mj-ea"/>
                <a:ea typeface="+mj-ea"/>
              </a:rPr>
              <a:t>※</a:t>
            </a:r>
            <a:r>
              <a:rPr lang="ja-JP" altLang="en-US" sz="6400" dirty="0" smtClean="0">
                <a:latin typeface="+mj-ea"/>
                <a:ea typeface="+mj-ea"/>
              </a:rPr>
              <a:t>上記は決済実務（実際の資金異動）に関する経過措置であり、経理上の差金決済</a:t>
            </a:r>
            <a:endParaRPr lang="en-US" altLang="ja-JP" sz="6400" dirty="0" smtClean="0">
              <a:latin typeface="+mj-ea"/>
              <a:ea typeface="+mj-ea"/>
            </a:endParaRPr>
          </a:p>
          <a:p>
            <a:pPr marL="0" indent="0">
              <a:spcBef>
                <a:spcPts val="0"/>
              </a:spcBef>
              <a:buNone/>
            </a:pPr>
            <a:r>
              <a:rPr lang="ja-JP" altLang="en-US" sz="6400" dirty="0">
                <a:latin typeface="+mj-ea"/>
                <a:ea typeface="+mj-ea"/>
              </a:rPr>
              <a:t>　</a:t>
            </a:r>
            <a:r>
              <a:rPr lang="ja-JP" altLang="en-US" sz="6400" dirty="0" smtClean="0">
                <a:latin typeface="+mj-ea"/>
                <a:ea typeface="+mj-ea"/>
              </a:rPr>
              <a:t>　　　　　（いわゆるセットオフ）処理に関する事項は含まない</a:t>
            </a:r>
            <a:endParaRPr lang="en-US" altLang="ja-JP" sz="6400" dirty="0" smtClean="0">
              <a:latin typeface="+mj-ea"/>
              <a:ea typeface="+mj-ea"/>
            </a:endParaRPr>
          </a:p>
          <a:p>
            <a:pPr marL="0" indent="0">
              <a:spcBef>
                <a:spcPts val="600"/>
              </a:spcBef>
              <a:buNone/>
            </a:pPr>
            <a:r>
              <a:rPr lang="ja-JP" altLang="en-US" sz="6400" dirty="0" smtClean="0">
                <a:latin typeface="+mj-ea"/>
                <a:ea typeface="+mj-ea"/>
              </a:rPr>
              <a:t>　　　尚、上記「経過措置」解消に向けた課題を</a:t>
            </a:r>
            <a:r>
              <a:rPr lang="en-US" altLang="ja-JP" sz="6400" dirty="0" smtClean="0">
                <a:latin typeface="+mj-ea"/>
                <a:ea typeface="+mj-ea"/>
              </a:rPr>
              <a:t>P.5</a:t>
            </a:r>
            <a:r>
              <a:rPr lang="ja-JP" altLang="en-US" sz="6400" dirty="0" smtClean="0">
                <a:latin typeface="+mj-ea"/>
                <a:ea typeface="+mj-ea"/>
              </a:rPr>
              <a:t>に記載。</a:t>
            </a:r>
            <a:r>
              <a:rPr lang="ja-JP" altLang="ja-JP" sz="6400" dirty="0" smtClean="0">
                <a:latin typeface="+mj-ea"/>
                <a:ea typeface="+mj-ea"/>
              </a:rPr>
              <a:t> </a:t>
            </a:r>
            <a:endParaRPr lang="ja-JP" altLang="ja-JP" sz="6400" dirty="0">
              <a:latin typeface="+mj-ea"/>
              <a:ea typeface="+mj-ea"/>
            </a:endParaRPr>
          </a:p>
          <a:p>
            <a:pPr marL="800100" lvl="2" indent="0">
              <a:buNone/>
            </a:pPr>
            <a:endParaRPr lang="en-US" altLang="ja-JP" sz="4800" dirty="0" smtClean="0"/>
          </a:p>
          <a:p>
            <a:pPr marL="0" indent="0">
              <a:buNone/>
            </a:pPr>
            <a:endParaRPr lang="en-US" altLang="ja-JP" sz="7200" dirty="0" smtClean="0"/>
          </a:p>
          <a:p>
            <a:pPr marL="0" indent="0">
              <a:buNone/>
            </a:pPr>
            <a:endParaRPr lang="en-US" altLang="ja-JP" sz="3800" dirty="0"/>
          </a:p>
        </p:txBody>
      </p:sp>
    </p:spTree>
    <p:extLst>
      <p:ext uri="{BB962C8B-B14F-4D97-AF65-F5344CB8AC3E}">
        <p14:creationId xmlns:p14="http://schemas.microsoft.com/office/powerpoint/2010/main" val="3693543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541225825"/>
              </p:ext>
            </p:extLst>
          </p:nvPr>
        </p:nvGraphicFramePr>
        <p:xfrm>
          <a:off x="107504" y="692697"/>
          <a:ext cx="8928991" cy="5515876"/>
        </p:xfrm>
        <a:graphic>
          <a:graphicData uri="http://schemas.openxmlformats.org/drawingml/2006/table">
            <a:tbl>
              <a:tblPr firstRow="1" bandRow="1">
                <a:tableStyleId>{5C22544A-7EE6-4342-B048-85BDC9FD1C3A}</a:tableStyleId>
              </a:tblPr>
              <a:tblGrid>
                <a:gridCol w="179701"/>
                <a:gridCol w="830946"/>
                <a:gridCol w="924061"/>
                <a:gridCol w="2457779"/>
                <a:gridCol w="1440161"/>
                <a:gridCol w="3096343"/>
              </a:tblGrid>
              <a:tr h="223119">
                <a:tc gridSpan="3">
                  <a:txBody>
                    <a:bodyPr/>
                    <a:lstStyle/>
                    <a:p>
                      <a:pPr algn="ctr"/>
                      <a:r>
                        <a:rPr kumimoji="1" lang="ja-JP" altLang="en-US" sz="1050" dirty="0" smtClean="0">
                          <a:latin typeface="+mj-ea"/>
                          <a:ea typeface="+mj-ea"/>
                        </a:rPr>
                        <a:t>項　目</a:t>
                      </a:r>
                      <a:endParaRPr kumimoji="1" lang="ja-JP" altLang="en-US" sz="1050" dirty="0">
                        <a:latin typeface="+mj-ea"/>
                        <a:ea typeface="+mj-ea"/>
                      </a:endParaRPr>
                    </a:p>
                  </a:txBody>
                  <a:tcPr marL="68580" marR="68580" marT="34290" marB="34290" anchor="ct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050" dirty="0" smtClean="0">
                          <a:solidFill>
                            <a:schemeClr val="bg1"/>
                          </a:solidFill>
                          <a:latin typeface="+mj-ea"/>
                          <a:ea typeface="+mj-ea"/>
                        </a:rPr>
                        <a:t>推奨慣行</a:t>
                      </a:r>
                      <a:endParaRPr kumimoji="1" lang="ja-JP" altLang="en-US" sz="1050" dirty="0">
                        <a:solidFill>
                          <a:schemeClr val="bg1"/>
                        </a:solidFill>
                        <a:latin typeface="+mj-ea"/>
                        <a:ea typeface="+mj-ea"/>
                      </a:endParaRPr>
                    </a:p>
                  </a:txBody>
                  <a:tcPr marL="68580" marR="68580" marT="34290" marB="34290" anchor="ctr"/>
                </a:tc>
                <a:tc>
                  <a:txBody>
                    <a:bodyPr/>
                    <a:lstStyle/>
                    <a:p>
                      <a:pPr algn="ctr"/>
                      <a:r>
                        <a:rPr kumimoji="1" lang="ja-JP" altLang="en-US" sz="1050" dirty="0" smtClean="0">
                          <a:solidFill>
                            <a:schemeClr val="bg1"/>
                          </a:solidFill>
                          <a:latin typeface="+mj-ea"/>
                          <a:ea typeface="+mj-ea"/>
                        </a:rPr>
                        <a:t>経過措置</a:t>
                      </a:r>
                      <a:endParaRPr kumimoji="1" lang="ja-JP" altLang="en-US" sz="1050" dirty="0">
                        <a:solidFill>
                          <a:schemeClr val="bg1"/>
                        </a:solidFill>
                        <a:latin typeface="+mj-ea"/>
                        <a:ea typeface="+mj-ea"/>
                      </a:endParaRPr>
                    </a:p>
                  </a:txBody>
                  <a:tcPr marL="68580" marR="68580" marT="34290" marB="34290" anchor="ctr"/>
                </a:tc>
                <a:tc>
                  <a:txBody>
                    <a:bodyPr/>
                    <a:lstStyle/>
                    <a:p>
                      <a:pPr algn="ctr"/>
                      <a:r>
                        <a:rPr kumimoji="1" lang="ja-JP" altLang="en-US" sz="1050" dirty="0" smtClean="0">
                          <a:latin typeface="+mj-ea"/>
                          <a:ea typeface="+mj-ea"/>
                        </a:rPr>
                        <a:t>留意点</a:t>
                      </a:r>
                      <a:endParaRPr kumimoji="1" lang="ja-JP" altLang="en-US" sz="1050" dirty="0">
                        <a:latin typeface="+mj-ea"/>
                        <a:ea typeface="+mj-ea"/>
                      </a:endParaRPr>
                    </a:p>
                  </a:txBody>
                  <a:tcPr marL="68580" marR="68580" marT="34290" marB="34290" anchor="ctr"/>
                </a:tc>
              </a:tr>
              <a:tr h="851519">
                <a:tc>
                  <a:txBody>
                    <a:bodyPr/>
                    <a:lstStyle/>
                    <a:p>
                      <a:r>
                        <a:rPr lang="en-US" altLang="ja-JP" sz="750" b="0" dirty="0" smtClean="0">
                          <a:solidFill>
                            <a:schemeClr val="tx1"/>
                          </a:solidFill>
                          <a:latin typeface="+mn-ea"/>
                          <a:ea typeface="+mn-ea"/>
                        </a:rPr>
                        <a:t>1</a:t>
                      </a:r>
                      <a:endParaRPr lang="ja-JP" altLang="en-US" sz="750" b="0" dirty="0">
                        <a:solidFill>
                          <a:schemeClr val="tx1"/>
                        </a:solidFill>
                        <a:latin typeface="+mn-ea"/>
                        <a:ea typeface="+mn-ea"/>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ja-JP" altLang="en-US" sz="750" dirty="0" smtClean="0">
                          <a:solidFill>
                            <a:schemeClr val="tx1"/>
                          </a:solidFill>
                        </a:rPr>
                        <a:t>取引口座</a:t>
                      </a:r>
                      <a:endParaRPr lang="en-US" altLang="ja-JP" sz="750" dirty="0" smtClean="0">
                        <a:solidFill>
                          <a:schemeClr val="tx1"/>
                        </a:solidFill>
                      </a:endParaRPr>
                    </a:p>
                    <a:p>
                      <a:r>
                        <a:rPr lang="ja-JP" altLang="en-US" sz="750" dirty="0" smtClean="0">
                          <a:solidFill>
                            <a:schemeClr val="tx1"/>
                          </a:solidFill>
                        </a:rPr>
                        <a:t>開設</a:t>
                      </a:r>
                      <a:endParaRPr lang="ja-JP" altLang="en-US" sz="750" dirty="0">
                        <a:solidFill>
                          <a:schemeClr val="tx1"/>
                        </a:solidFill>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nSpc>
                          <a:spcPts val="1300"/>
                        </a:lnSpc>
                      </a:pPr>
                      <a:r>
                        <a:rPr kumimoji="1" lang="en-US" altLang="ja-JP" sz="750" dirty="0" smtClean="0">
                          <a:latin typeface="+mj-ea"/>
                          <a:ea typeface="+mj-ea"/>
                        </a:rPr>
                        <a:t>SSI</a:t>
                      </a:r>
                      <a:r>
                        <a:rPr kumimoji="1" lang="ja-JP" altLang="en-US" sz="750" dirty="0" smtClean="0">
                          <a:latin typeface="+mj-ea"/>
                          <a:ea typeface="+mj-ea"/>
                        </a:rPr>
                        <a:t>交換</a:t>
                      </a:r>
                      <a:endParaRPr kumimoji="1" lang="ja-JP" altLang="en-US" sz="750" dirty="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tcPr>
                </a:tc>
                <a:tc>
                  <a:txBody>
                    <a:bodyPr/>
                    <a:lstStyle/>
                    <a:p>
                      <a:pPr marL="174625" indent="-174625">
                        <a:lnSpc>
                          <a:spcPts val="1300"/>
                        </a:lnSpc>
                        <a:buFont typeface="Arial" panose="020B0604020202020204" pitchFamily="34" charset="0"/>
                        <a:buChar char="•"/>
                      </a:pP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決済を行う全てのファンドについて、</a:t>
                      </a:r>
                      <a:r>
                        <a:rPr kumimoji="1" lang="ja-JP" altLang="en-US" sz="750" u="none" dirty="0" smtClean="0">
                          <a:solidFill>
                            <a:schemeClr val="tx1"/>
                          </a:solidFill>
                          <a:latin typeface="+mj-ea"/>
                          <a:ea typeface="+mj-ea"/>
                        </a:rPr>
                        <a:t>取引開始前に通貨単位で一つの</a:t>
                      </a:r>
                      <a:r>
                        <a:rPr kumimoji="1" lang="en-US" altLang="ja-JP" sz="750" u="none" dirty="0" smtClean="0">
                          <a:solidFill>
                            <a:schemeClr val="tx1"/>
                          </a:solidFill>
                          <a:latin typeface="+mj-ea"/>
                          <a:ea typeface="+mj-ea"/>
                        </a:rPr>
                        <a:t>SSI</a:t>
                      </a:r>
                      <a:r>
                        <a:rPr kumimoji="1" lang="ja-JP" altLang="en-US" sz="750" u="none" dirty="0" smtClean="0">
                          <a:solidFill>
                            <a:schemeClr val="tx1"/>
                          </a:solidFill>
                          <a:latin typeface="+mj-ea"/>
                          <a:ea typeface="+mj-ea"/>
                        </a:rPr>
                        <a:t>を交換する。</a:t>
                      </a:r>
                      <a:endParaRPr kumimoji="1" lang="en-US" altLang="ja-JP" sz="750" u="none" dirty="0" smtClean="0">
                        <a:solidFill>
                          <a:schemeClr val="tx1"/>
                        </a:solidFill>
                        <a:latin typeface="+mj-ea"/>
                        <a:ea typeface="+mj-ea"/>
                      </a:endParaRPr>
                    </a:p>
                    <a:p>
                      <a:pPr marL="174625" indent="-174625">
                        <a:lnSpc>
                          <a:spcPts val="1300"/>
                        </a:lnSpc>
                        <a:buFont typeface="Arial" panose="020B0604020202020204" pitchFamily="34" charset="0"/>
                        <a:buChar char="•"/>
                      </a:pP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決済から事後的に非</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決済に変更となった取引は</a:t>
                      </a:r>
                      <a:r>
                        <a:rPr kumimoji="1" lang="en-US" altLang="ja-JP" sz="750" u="none" dirty="0" smtClean="0">
                          <a:solidFill>
                            <a:schemeClr val="tx1"/>
                          </a:solidFill>
                          <a:latin typeface="+mj-ea"/>
                          <a:ea typeface="+mj-ea"/>
                        </a:rPr>
                        <a:t>SSI</a:t>
                      </a:r>
                      <a:r>
                        <a:rPr kumimoji="1" lang="ja-JP" altLang="en-US" sz="750" u="none" dirty="0" smtClean="0">
                          <a:solidFill>
                            <a:schemeClr val="tx1"/>
                          </a:solidFill>
                          <a:latin typeface="+mj-ea"/>
                          <a:ea typeface="+mj-ea"/>
                        </a:rPr>
                        <a:t>による決済とする。</a:t>
                      </a:r>
                      <a:endParaRPr kumimoji="1" lang="en-US" altLang="ja-JP" sz="750" u="none" dirty="0" smtClean="0">
                        <a:solidFill>
                          <a:schemeClr val="tx1"/>
                        </a:solidFill>
                        <a:latin typeface="+mj-ea"/>
                        <a:ea typeface="+mj-ea"/>
                      </a:endParaRPr>
                    </a:p>
                  </a:txBody>
                  <a:tcPr marL="68580" marR="68580" marT="34290" marB="34290"/>
                </a:tc>
                <a:tc>
                  <a:txBody>
                    <a:bodyPr/>
                    <a:lstStyle/>
                    <a:p>
                      <a:pPr marL="174625" indent="-174625">
                        <a:lnSpc>
                          <a:spcPts val="1300"/>
                        </a:lnSpc>
                        <a:buFont typeface="Arial" panose="020B0604020202020204" pitchFamily="34" charset="0"/>
                        <a:buChar char="•"/>
                      </a:pPr>
                      <a:r>
                        <a:rPr kumimoji="1" lang="ja-JP" altLang="en-US" sz="750" u="none" dirty="0" smtClean="0">
                          <a:solidFill>
                            <a:schemeClr val="tx1"/>
                          </a:solidFill>
                          <a:latin typeface="+mj-ea"/>
                          <a:ea typeface="+mj-ea"/>
                        </a:rPr>
                        <a:t>やむを得ず約定時点で非</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決済とする取引について、現行の送金先指定方法（都度</a:t>
                      </a:r>
                      <a:r>
                        <a:rPr kumimoji="1" lang="en-US" altLang="ja-JP" sz="750" u="none" dirty="0" smtClean="0">
                          <a:solidFill>
                            <a:schemeClr val="tx1"/>
                          </a:solidFill>
                          <a:latin typeface="+mj-ea"/>
                          <a:ea typeface="+mj-ea"/>
                        </a:rPr>
                        <a:t>MT202</a:t>
                      </a:r>
                      <a:r>
                        <a:rPr kumimoji="1" lang="ja-JP" altLang="en-US" sz="750" u="none" dirty="0" smtClean="0">
                          <a:solidFill>
                            <a:schemeClr val="tx1"/>
                          </a:solidFill>
                          <a:latin typeface="+mj-ea"/>
                          <a:ea typeface="+mj-ea"/>
                        </a:rPr>
                        <a:t>の送信）によるグロス決済も可能とする。</a:t>
                      </a:r>
                      <a:endParaRPr kumimoji="1" lang="en-US" altLang="ja-JP" sz="750" u="none" dirty="0" smtClean="0">
                        <a:solidFill>
                          <a:schemeClr val="tx1"/>
                        </a:solidFill>
                        <a:latin typeface="+mj-ea"/>
                        <a:ea typeface="+mj-ea"/>
                      </a:endParaRPr>
                    </a:p>
                  </a:txBody>
                  <a:tcPr marL="68580" marR="68580" marT="34290" marB="34290"/>
                </a:tc>
                <a:tc>
                  <a:txBody>
                    <a:bodyPr/>
                    <a:lstStyle/>
                    <a:p>
                      <a:pPr marL="174625" indent="-174625">
                        <a:lnSpc>
                          <a:spcPts val="1300"/>
                        </a:lnSpc>
                        <a:buFont typeface="Arial" panose="020B0604020202020204" pitchFamily="34" charset="0"/>
                        <a:buChar char="•"/>
                      </a:pPr>
                      <a:r>
                        <a:rPr kumimoji="1" lang="en-US" altLang="ja-JP" sz="750" u="none" strike="noStrike" dirty="0" smtClean="0">
                          <a:solidFill>
                            <a:schemeClr val="tx1"/>
                          </a:solidFill>
                          <a:latin typeface="+mj-ea"/>
                          <a:ea typeface="+mj-ea"/>
                        </a:rPr>
                        <a:t>SSI</a:t>
                      </a:r>
                      <a:r>
                        <a:rPr kumimoji="1" lang="ja-JP" altLang="en-US" sz="750" u="none" strike="noStrike" dirty="0" smtClean="0">
                          <a:solidFill>
                            <a:schemeClr val="tx1"/>
                          </a:solidFill>
                          <a:latin typeface="+mj-ea"/>
                          <a:ea typeface="+mj-ea"/>
                        </a:rPr>
                        <a:t>交換フォーマットについて、可能な範囲で標準化を図る。</a:t>
                      </a:r>
                    </a:p>
                    <a:p>
                      <a:pPr marL="174625" indent="-174625">
                        <a:lnSpc>
                          <a:spcPts val="1300"/>
                        </a:lnSpc>
                        <a:buFont typeface="Arial" panose="020B0604020202020204" pitchFamily="34" charset="0"/>
                        <a:buChar char="•"/>
                      </a:pPr>
                      <a:r>
                        <a:rPr kumimoji="1" lang="ja-JP" altLang="en-US" sz="750" u="none" strike="noStrike" dirty="0" smtClean="0">
                          <a:solidFill>
                            <a:schemeClr val="tx1"/>
                          </a:solidFill>
                          <a:latin typeface="+mj-ea"/>
                          <a:ea typeface="+mj-ea"/>
                        </a:rPr>
                        <a:t>グローバル外為行動規範の観点からは、</a:t>
                      </a:r>
                      <a:r>
                        <a:rPr kumimoji="1" lang="en-US" altLang="ja-JP" sz="750" u="none" strike="noStrike" dirty="0" smtClean="0">
                          <a:solidFill>
                            <a:schemeClr val="tx1"/>
                          </a:solidFill>
                          <a:latin typeface="+mj-ea"/>
                          <a:ea typeface="+mj-ea"/>
                        </a:rPr>
                        <a:t>CLS</a:t>
                      </a:r>
                      <a:r>
                        <a:rPr kumimoji="1" lang="ja-JP" altLang="en-US" sz="750" u="none" strike="noStrike" dirty="0" smtClean="0">
                          <a:solidFill>
                            <a:schemeClr val="tx1"/>
                          </a:solidFill>
                          <a:latin typeface="+mj-ea"/>
                          <a:ea typeface="+mj-ea"/>
                        </a:rPr>
                        <a:t>決済を行わないファンドについても</a:t>
                      </a:r>
                      <a:r>
                        <a:rPr kumimoji="1" lang="en-US" altLang="ja-JP" sz="750" u="none" strike="noStrike" dirty="0" smtClean="0">
                          <a:solidFill>
                            <a:schemeClr val="tx1"/>
                          </a:solidFill>
                          <a:latin typeface="+mj-ea"/>
                          <a:ea typeface="+mj-ea"/>
                        </a:rPr>
                        <a:t>SSI</a:t>
                      </a:r>
                      <a:r>
                        <a:rPr kumimoji="1" lang="ja-JP" altLang="en-US" sz="750" u="none" strike="noStrike" dirty="0" smtClean="0">
                          <a:solidFill>
                            <a:schemeClr val="tx1"/>
                          </a:solidFill>
                          <a:latin typeface="+mj-ea"/>
                          <a:ea typeface="+mj-ea"/>
                        </a:rPr>
                        <a:t>の利用が望まれる。</a:t>
                      </a:r>
                      <a:endParaRPr kumimoji="1" lang="en-US" altLang="ja-JP" sz="750" u="none" strike="sngStrike" dirty="0" smtClean="0">
                        <a:solidFill>
                          <a:schemeClr val="tx1"/>
                        </a:solidFill>
                        <a:latin typeface="+mj-ea"/>
                        <a:ea typeface="+mj-ea"/>
                      </a:endParaRPr>
                    </a:p>
                  </a:txBody>
                  <a:tcPr marL="68580" marR="68580" marT="34290" marB="34290"/>
                </a:tc>
              </a:tr>
              <a:tr h="1016475">
                <a:tc rowSpan="2">
                  <a:txBody>
                    <a:bodyPr/>
                    <a:lstStyle/>
                    <a:p>
                      <a:r>
                        <a:rPr lang="en-US" altLang="ja-JP" sz="750" dirty="0" smtClean="0">
                          <a:solidFill>
                            <a:schemeClr val="tx1"/>
                          </a:solidFill>
                          <a:latin typeface="+mn-ea"/>
                          <a:ea typeface="+mn-ea"/>
                        </a:rPr>
                        <a:t>2</a:t>
                      </a:r>
                      <a:endParaRPr lang="ja-JP" altLang="en-US" sz="750" dirty="0">
                        <a:solidFill>
                          <a:schemeClr val="tx1"/>
                        </a:solidFill>
                        <a:latin typeface="+mn-ea"/>
                        <a:ea typeface="+mn-ea"/>
                      </a:endParaRPr>
                    </a:p>
                  </a:txBody>
                  <a:tcPr marL="68580" marR="68580" marT="34290" marB="34290">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2">
                  <a:txBody>
                    <a:bodyPr/>
                    <a:lstStyle/>
                    <a:p>
                      <a:r>
                        <a:rPr lang="ja-JP" altLang="en-US" sz="750" dirty="0" smtClean="0">
                          <a:solidFill>
                            <a:schemeClr val="tx1"/>
                          </a:solidFill>
                        </a:rPr>
                        <a:t>個別発注</a:t>
                      </a:r>
                      <a:endParaRPr lang="ja-JP" altLang="en-US" sz="750" dirty="0">
                        <a:solidFill>
                          <a:schemeClr val="tx1"/>
                        </a:solidFill>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ts val="1300"/>
                        </a:lnSpc>
                      </a:pPr>
                      <a:r>
                        <a:rPr kumimoji="1" lang="en-US" altLang="ja-JP" sz="750" dirty="0" smtClean="0">
                          <a:latin typeface="+mj-ea"/>
                          <a:ea typeface="+mj-ea"/>
                        </a:rPr>
                        <a:t>CLS</a:t>
                      </a:r>
                      <a:r>
                        <a:rPr kumimoji="1" lang="ja-JP" altLang="en-US" sz="750" dirty="0" smtClean="0">
                          <a:latin typeface="+mj-ea"/>
                          <a:ea typeface="+mj-ea"/>
                        </a:rPr>
                        <a:t>決済対象取引の特定</a:t>
                      </a:r>
                      <a:endParaRPr kumimoji="1" lang="ja-JP" altLang="en-US" sz="750" dirty="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marL="174625" indent="-174625">
                        <a:lnSpc>
                          <a:spcPts val="1300"/>
                        </a:lnSpc>
                        <a:buFont typeface="Arial" panose="020B0604020202020204" pitchFamily="34" charset="0"/>
                        <a:buChar char="•"/>
                      </a:pP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決済を行うファンドにおいては、</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対象通貨の取引は原則</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決済と</a:t>
                      </a:r>
                      <a:r>
                        <a:rPr kumimoji="1" lang="ja-JP" altLang="en-US" sz="750" u="none" kern="1200" dirty="0" smtClean="0">
                          <a:solidFill>
                            <a:schemeClr val="tx1"/>
                          </a:solidFill>
                          <a:latin typeface="+mj-ea"/>
                          <a:ea typeface="+mn-ea"/>
                          <a:cs typeface="+mn-cs"/>
                        </a:rPr>
                        <a:t>する。</a:t>
                      </a:r>
                      <a:endParaRPr kumimoji="1" lang="en-US" altLang="ja-JP" sz="750" u="none" kern="1200" dirty="0" smtClean="0">
                        <a:solidFill>
                          <a:schemeClr val="tx1"/>
                        </a:solidFill>
                        <a:latin typeface="+mj-ea"/>
                        <a:ea typeface="+mn-ea"/>
                        <a:cs typeface="+mn-cs"/>
                      </a:endParaRPr>
                    </a:p>
                    <a:p>
                      <a:pPr marL="174625" indent="-174625">
                        <a:lnSpc>
                          <a:spcPts val="1300"/>
                        </a:lnSpc>
                        <a:buFont typeface="Arial" panose="020B0604020202020204" pitchFamily="34" charset="0"/>
                        <a:buChar char="•"/>
                      </a:pP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対象通貨の取引にもかかわらず、やむを得ず</a:t>
                      </a:r>
                      <a:r>
                        <a:rPr kumimoji="1" lang="ja-JP" altLang="en-US" sz="750" u="none" dirty="0" smtClean="0">
                          <a:solidFill>
                            <a:schemeClr val="tx1"/>
                          </a:solidFill>
                          <a:latin typeface="+mj-ea"/>
                          <a:ea typeface="+mj-ea"/>
                        </a:rPr>
                        <a:t>非</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決済とする場合には、約定時に個別に指定する。</a:t>
                      </a:r>
                      <a:endParaRPr kumimoji="1" lang="en-US" altLang="ja-JP" sz="750" u="none" dirty="0" smtClean="0">
                        <a:solidFill>
                          <a:schemeClr val="tx1"/>
                        </a:solidFill>
                        <a:latin typeface="+mj-ea"/>
                        <a:ea typeface="+mj-ea"/>
                      </a:endParaRPr>
                    </a:p>
                    <a:p>
                      <a:pPr marL="0" indent="0">
                        <a:lnSpc>
                          <a:spcPts val="1300"/>
                        </a:lnSpc>
                        <a:buFont typeface="Arial" panose="020B0604020202020204" pitchFamily="34" charset="0"/>
                        <a:buNone/>
                      </a:pPr>
                      <a:endParaRPr kumimoji="1" lang="en-US" altLang="ja-JP" sz="750" u="none" strike="sngStrike" dirty="0" smtClean="0">
                        <a:solidFill>
                          <a:schemeClr val="tx1"/>
                        </a:solidFill>
                        <a:latin typeface="+mj-ea"/>
                        <a:ea typeface="+mj-ea"/>
                      </a:endParaRPr>
                    </a:p>
                  </a:txBody>
                  <a:tcPr marL="68580" marR="68580" marT="34290" marB="34290">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ts val="1300"/>
                        </a:lnSpc>
                        <a:spcBef>
                          <a:spcPts val="0"/>
                        </a:spcBef>
                        <a:spcAft>
                          <a:spcPts val="0"/>
                        </a:spcAft>
                        <a:buClrTx/>
                        <a:buSzTx/>
                        <a:buFontTx/>
                        <a:buNone/>
                        <a:tabLst/>
                        <a:defRPr/>
                      </a:pPr>
                      <a:r>
                        <a:rPr kumimoji="1" lang="en-US" altLang="ja-JP" sz="750" u="none" kern="1200" dirty="0" smtClean="0">
                          <a:solidFill>
                            <a:schemeClr val="tx1"/>
                          </a:solidFill>
                          <a:latin typeface="+mj-ea"/>
                          <a:ea typeface="+mn-ea"/>
                          <a:cs typeface="+mn-cs"/>
                        </a:rPr>
                        <a:t>-</a:t>
                      </a:r>
                      <a:endParaRPr kumimoji="1" lang="ja-JP" altLang="en-US" sz="750" u="none" kern="1200" dirty="0" smtClean="0">
                        <a:solidFill>
                          <a:schemeClr val="tx1"/>
                        </a:solidFill>
                        <a:latin typeface="+mj-ea"/>
                        <a:ea typeface="+mn-ea"/>
                        <a:cs typeface="+mn-cs"/>
                      </a:endParaRPr>
                    </a:p>
                  </a:txBody>
                  <a:tcPr marL="68580" marR="68580" marT="34290" marB="34290" anchor="ctr">
                    <a:lnB w="12700" cap="flat" cmpd="sng" algn="ctr">
                      <a:solidFill>
                        <a:schemeClr val="bg1"/>
                      </a:solidFill>
                      <a:prstDash val="solid"/>
                      <a:round/>
                      <a:headEnd type="none" w="med" len="med"/>
                      <a:tailEnd type="none" w="med" len="med"/>
                    </a:lnB>
                  </a:tcPr>
                </a:tc>
                <a:tc>
                  <a:txBody>
                    <a:bodyPr/>
                    <a:lstStyle/>
                    <a:p>
                      <a:pPr marL="171450" marR="0" indent="-171450"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やむを得ず非</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決済とする場合には、各取引当事者は、取引金額を含む取引の内容やリスク・プロファイルに照らして、当該取引を非</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決済とすることの合理性を確認する。</a:t>
                      </a:r>
                    </a:p>
                    <a:p>
                      <a:pPr marL="171450" marR="0" indent="-171450"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決済を行うことを前提として、非</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決済とする場合のみ個別に指定するのが既存慣行（インターバンク等）である一方、</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決済とする取引を約定単位で個別に指定する必要が認められる場合の具体的な指定方法は取引当事者間で個別に協議する。</a:t>
                      </a:r>
                      <a:endParaRPr kumimoji="1" lang="en-US" altLang="ja-JP" sz="750" u="none" kern="1200" dirty="0" smtClean="0">
                        <a:solidFill>
                          <a:schemeClr val="tx1"/>
                        </a:solidFill>
                        <a:latin typeface="+mj-ea"/>
                        <a:ea typeface="+mn-ea"/>
                        <a:cs typeface="+mn-cs"/>
                      </a:endParaRPr>
                    </a:p>
                  </a:txBody>
                  <a:tcPr marL="68580" marR="68580" marT="34290" marB="34290">
                    <a:lnB w="12700" cap="flat" cmpd="sng" algn="ctr">
                      <a:solidFill>
                        <a:schemeClr val="bg1"/>
                      </a:solidFill>
                      <a:prstDash val="solid"/>
                      <a:round/>
                      <a:headEnd type="none" w="med" len="med"/>
                      <a:tailEnd type="none" w="med" len="med"/>
                    </a:lnB>
                  </a:tcPr>
                </a:tc>
              </a:tr>
              <a:tr h="922733">
                <a:tc vMerge="1">
                  <a:txBody>
                    <a:bodyPr/>
                    <a:lstStyle/>
                    <a:p>
                      <a:endParaRPr kumimoji="1" lang="ja-JP" altLang="en-US"/>
                    </a:p>
                  </a:txBody>
                  <a:tcPr/>
                </a:tc>
                <a:tc vMerge="1">
                  <a:txBody>
                    <a:bodyPr/>
                    <a:lstStyle/>
                    <a:p>
                      <a:endParaRPr kumimoji="1" lang="ja-JP" altLang="en-US"/>
                    </a:p>
                  </a:txBody>
                  <a:tcPr/>
                </a:tc>
                <a:tc>
                  <a:txBody>
                    <a:bodyPr/>
                    <a:lstStyle/>
                    <a:p>
                      <a:pPr>
                        <a:lnSpc>
                          <a:spcPts val="1300"/>
                        </a:lnSpc>
                      </a:pPr>
                      <a:r>
                        <a:rPr kumimoji="1" lang="ja-JP" altLang="en-US" sz="750" dirty="0" smtClean="0">
                          <a:solidFill>
                            <a:schemeClr val="tx1"/>
                          </a:solidFill>
                          <a:latin typeface="+mj-ea"/>
                          <a:ea typeface="+mj-ea"/>
                        </a:rPr>
                        <a:t>ネッティング決済</a:t>
                      </a:r>
                      <a:endParaRPr kumimoji="1" lang="ja-JP" altLang="en-US" sz="750" dirty="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71450" indent="-171450">
                        <a:lnSpc>
                          <a:spcPts val="1300"/>
                        </a:lnSpc>
                        <a:buFont typeface="Arial" panose="020B0604020202020204" pitchFamily="34" charset="0"/>
                        <a:buChar char="•"/>
                      </a:pPr>
                      <a:r>
                        <a:rPr kumimoji="1" lang="ja-JP" altLang="en-US" sz="750" u="none" kern="1200" dirty="0" smtClean="0">
                          <a:solidFill>
                            <a:schemeClr val="tx1"/>
                          </a:solidFill>
                          <a:latin typeface="+mj-ea"/>
                          <a:ea typeface="+mn-ea"/>
                          <a:cs typeface="+mn-cs"/>
                        </a:rPr>
                        <a:t>異なる為替銀行間での直接送金方式（非</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決済取引）による現行のネッティング実務は廃止し、上記推奨慣行に沿って、当該ネッティング対象取引についても原則</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a:t>
                      </a:r>
                    </a:p>
                  </a:txBody>
                  <a:tcPr marL="68580" marR="68580" marT="34290" marB="3429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71450" indent="-171450" algn="l">
                        <a:lnSpc>
                          <a:spcPts val="1300"/>
                        </a:lnSpc>
                        <a:buFont typeface="Arial" pitchFamily="34" charset="0"/>
                        <a:buChar char="•"/>
                      </a:pPr>
                      <a:r>
                        <a:rPr kumimoji="1" lang="ja-JP" altLang="en-US" sz="750" u="none" strike="noStrike" kern="1200" baseline="0" dirty="0" smtClean="0">
                          <a:solidFill>
                            <a:schemeClr val="tx1"/>
                          </a:solidFill>
                          <a:latin typeface="+mj-ea"/>
                          <a:ea typeface="+mj-ea"/>
                          <a:cs typeface="+mn-cs"/>
                        </a:rPr>
                        <a:t>現行の</a:t>
                      </a:r>
                      <a:r>
                        <a:rPr kumimoji="1" lang="ja-JP" altLang="en-US" sz="750" u="none" strike="noStrike" kern="1200" dirty="0" smtClean="0">
                          <a:solidFill>
                            <a:schemeClr val="tx1"/>
                          </a:solidFill>
                          <a:latin typeface="+mj-ea"/>
                          <a:ea typeface="+mj-ea"/>
                          <a:cs typeface="+mn-cs"/>
                        </a:rPr>
                        <a:t>ネッティング実務に</a:t>
                      </a:r>
                      <a:r>
                        <a:rPr kumimoji="1" lang="ja-JP" altLang="en-US" sz="750" u="none" strike="noStrike" kern="1200" baseline="0" dirty="0" smtClean="0">
                          <a:solidFill>
                            <a:schemeClr val="tx1"/>
                          </a:solidFill>
                          <a:latin typeface="+mj-ea"/>
                          <a:ea typeface="+mj-ea"/>
                          <a:cs typeface="+mn-cs"/>
                        </a:rPr>
                        <a:t>ついて</a:t>
                      </a:r>
                      <a:r>
                        <a:rPr kumimoji="1" lang="ja-JP" altLang="en-US" sz="750" u="none" strike="noStrike" kern="1200" dirty="0" smtClean="0">
                          <a:solidFill>
                            <a:schemeClr val="tx1"/>
                          </a:solidFill>
                          <a:latin typeface="+mj-ea"/>
                          <a:ea typeface="+mj-ea"/>
                          <a:cs typeface="+mn-cs"/>
                        </a:rPr>
                        <a:t>は、</a:t>
                      </a:r>
                      <a:r>
                        <a:rPr kumimoji="1" lang="ja-JP" altLang="en-US" sz="750" u="none" strike="noStrike" kern="1200" baseline="0" dirty="0" smtClean="0">
                          <a:solidFill>
                            <a:schemeClr val="tx1"/>
                          </a:solidFill>
                          <a:latin typeface="+mj-ea"/>
                          <a:ea typeface="+mj-ea"/>
                          <a:cs typeface="+mn-cs"/>
                        </a:rPr>
                        <a:t>推奨慣行への移行までの間の</a:t>
                      </a:r>
                      <a:r>
                        <a:rPr kumimoji="1" lang="ja-JP" altLang="en-US" sz="750" u="none" strike="noStrike" kern="1200" dirty="0" smtClean="0">
                          <a:solidFill>
                            <a:schemeClr val="tx1"/>
                          </a:solidFill>
                          <a:latin typeface="+mj-ea"/>
                          <a:ea typeface="+mj-ea"/>
                          <a:cs typeface="+mn-cs"/>
                        </a:rPr>
                        <a:t>例外的な取扱いとする。</a:t>
                      </a:r>
                      <a:endParaRPr kumimoji="1" lang="en-US" altLang="ja-JP" sz="750" u="none" strike="noStrike" kern="1200" dirty="0" smtClean="0">
                        <a:solidFill>
                          <a:schemeClr val="tx1"/>
                        </a:solidFill>
                        <a:latin typeface="+mj-ea"/>
                        <a:ea typeface="+mj-ea"/>
                        <a:cs typeface="+mn-cs"/>
                      </a:endParaRPr>
                    </a:p>
                  </a:txBody>
                  <a:tcPr marL="68580" marR="68580" marT="34290" marB="3429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71450" marR="0" indent="-171450"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現行のネッティング実務からの移行に伴い変更となるのは決済実務（実際の資金異動）に関わる部分であり、経理上の差金決済（いわゆるセットオフ）処理に関する事項は含まない。</a:t>
                      </a:r>
                      <a:endParaRPr kumimoji="1" lang="en-US" altLang="ja-JP" sz="750" u="none" kern="1200" dirty="0" smtClean="0">
                        <a:solidFill>
                          <a:schemeClr val="tx1"/>
                        </a:solidFill>
                        <a:latin typeface="+mj-ea"/>
                        <a:ea typeface="+mn-ea"/>
                        <a:cs typeface="+mn-cs"/>
                      </a:endParaRPr>
                    </a:p>
                    <a:p>
                      <a:pPr marL="171450" marR="0" indent="-171450"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推奨慣行へ移行できない取引については別途対応を検討する。（「</a:t>
                      </a:r>
                      <a:r>
                        <a:rPr kumimoji="1" lang="en-US" altLang="ja-JP" sz="750" u="none" kern="1200" dirty="0" smtClean="0">
                          <a:solidFill>
                            <a:schemeClr val="tx1"/>
                          </a:solidFill>
                          <a:latin typeface="+mj-ea"/>
                          <a:ea typeface="+mn-ea"/>
                          <a:cs typeface="+mn-cs"/>
                        </a:rPr>
                        <a:t>P.5-b</a:t>
                      </a:r>
                      <a:r>
                        <a:rPr kumimoji="1" lang="ja-JP" altLang="en-US" sz="750" u="none" kern="1200" dirty="0" smtClean="0">
                          <a:solidFill>
                            <a:schemeClr val="tx1"/>
                          </a:solidFill>
                          <a:latin typeface="+mj-ea"/>
                          <a:ea typeface="+mn-ea"/>
                          <a:cs typeface="+mn-cs"/>
                        </a:rPr>
                        <a:t>）」参照）</a:t>
                      </a:r>
                    </a:p>
                  </a:txBody>
                  <a:tcPr marL="68580" marR="68580" marT="34290" marB="3429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851262">
                <a:tc>
                  <a:txBody>
                    <a:bodyPr/>
                    <a:lstStyle/>
                    <a:p>
                      <a:r>
                        <a:rPr lang="en-US" altLang="ja-JP" sz="750" dirty="0" smtClean="0">
                          <a:solidFill>
                            <a:schemeClr val="tx1"/>
                          </a:solidFill>
                          <a:latin typeface="+mn-ea"/>
                          <a:ea typeface="+mn-ea"/>
                        </a:rPr>
                        <a:t>3</a:t>
                      </a:r>
                      <a:endParaRPr lang="ja-JP" altLang="en-US" sz="750" dirty="0">
                        <a:solidFill>
                          <a:schemeClr val="tx1"/>
                        </a:solidFill>
                        <a:latin typeface="+mn-ea"/>
                        <a:ea typeface="+mn-ea"/>
                      </a:endParaRPr>
                    </a:p>
                  </a:txBody>
                  <a:tcPr marL="68580" marR="68580" marT="34290" marB="3429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750" b="0" kern="100" dirty="0" smtClean="0">
                          <a:solidFill>
                            <a:schemeClr val="tx1"/>
                          </a:solidFill>
                          <a:effectLst/>
                          <a:latin typeface="+mn-ea"/>
                          <a:ea typeface="+mn-ea"/>
                          <a:cs typeface="Times New Roman"/>
                        </a:rPr>
                        <a:t>取引内容</a:t>
                      </a:r>
                      <a:endParaRPr lang="en-US" altLang="ja-JP" sz="750" b="0" kern="100" dirty="0" smtClean="0">
                        <a:solidFill>
                          <a:schemeClr val="tx1"/>
                        </a:solidFill>
                        <a:effectLst/>
                        <a:latin typeface="+mn-ea"/>
                        <a:ea typeface="+mn-ea"/>
                        <a:cs typeface="Times New Roman"/>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ts val="1300"/>
                        </a:lnSpc>
                      </a:pPr>
                      <a:r>
                        <a:rPr kumimoji="1" lang="ja-JP" altLang="en-US" sz="750" dirty="0" smtClean="0">
                          <a:latin typeface="+mj-ea"/>
                          <a:ea typeface="+mj-ea"/>
                        </a:rPr>
                        <a:t>分割・期日短縮のルール</a:t>
                      </a:r>
                      <a:endParaRPr kumimoji="1" lang="ja-JP" altLang="en-US" sz="750" dirty="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174625" indent="-174625">
                        <a:lnSpc>
                          <a:spcPts val="1300"/>
                        </a:lnSpc>
                        <a:buFont typeface="Arial" panose="020B0604020202020204" pitchFamily="34" charset="0"/>
                        <a:buChar char="•"/>
                      </a:pP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決済の取引を分割・期日短縮する場合、</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銀行に送付する約定通知は</a:t>
                      </a:r>
                      <a:r>
                        <a:rPr kumimoji="1" lang="en-US" altLang="ja-JP" sz="750" u="none" dirty="0" smtClean="0">
                          <a:solidFill>
                            <a:schemeClr val="tx1"/>
                          </a:solidFill>
                          <a:latin typeface="+mj-ea"/>
                          <a:ea typeface="+mj-ea"/>
                        </a:rPr>
                        <a:t>Rescind</a:t>
                      </a:r>
                      <a:r>
                        <a:rPr kumimoji="1" lang="ja-JP" altLang="en-US" sz="750" u="none" dirty="0" smtClean="0">
                          <a:solidFill>
                            <a:schemeClr val="tx1"/>
                          </a:solidFill>
                          <a:latin typeface="+mj-ea"/>
                          <a:ea typeface="+mj-ea"/>
                        </a:rPr>
                        <a:t>ルールに従い取消</a:t>
                      </a:r>
                      <a:r>
                        <a:rPr kumimoji="1" lang="en-US" altLang="ja-JP" sz="750" u="none" dirty="0" smtClean="0">
                          <a:solidFill>
                            <a:schemeClr val="tx1"/>
                          </a:solidFill>
                          <a:latin typeface="+mj-ea"/>
                          <a:ea typeface="+mj-ea"/>
                        </a:rPr>
                        <a:t>/</a:t>
                      </a:r>
                      <a:r>
                        <a:rPr kumimoji="1" lang="ja-JP" altLang="en-US" sz="750" u="none" dirty="0" smtClean="0">
                          <a:solidFill>
                            <a:schemeClr val="tx1"/>
                          </a:solidFill>
                          <a:latin typeface="+mj-ea"/>
                          <a:ea typeface="+mj-ea"/>
                        </a:rPr>
                        <a:t>新規で対応する。</a:t>
                      </a:r>
                      <a:endParaRPr kumimoji="1" lang="en-US" altLang="ja-JP" sz="750" u="none" dirty="0" smtClean="0">
                        <a:solidFill>
                          <a:schemeClr val="tx1"/>
                        </a:solidFill>
                        <a:latin typeface="+mj-ea"/>
                        <a:ea typeface="+mj-ea"/>
                      </a:endParaRPr>
                    </a:p>
                  </a:txBody>
                  <a:tcPr marL="68580" marR="68580" marT="34290" marB="34290">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ts val="1300"/>
                        </a:lnSpc>
                        <a:spcBef>
                          <a:spcPts val="0"/>
                        </a:spcBef>
                        <a:spcAft>
                          <a:spcPts val="0"/>
                        </a:spcAft>
                        <a:buClrTx/>
                        <a:buSzTx/>
                        <a:buFont typeface="Arial" panose="020B0604020202020204" pitchFamily="34" charset="0"/>
                        <a:buNone/>
                        <a:tabLst/>
                        <a:defRPr/>
                      </a:pPr>
                      <a:r>
                        <a:rPr kumimoji="1" lang="en-US" altLang="ja-JP" sz="750" u="none" kern="1200" dirty="0" smtClean="0">
                          <a:solidFill>
                            <a:schemeClr val="tx1"/>
                          </a:solidFill>
                          <a:latin typeface="+mj-ea"/>
                          <a:ea typeface="+mn-ea"/>
                          <a:cs typeface="+mn-cs"/>
                        </a:rPr>
                        <a:t>-</a:t>
                      </a:r>
                      <a:endParaRPr kumimoji="1" lang="ja-JP" altLang="en-US" sz="750" u="none" kern="1200" dirty="0" smtClean="0">
                        <a:solidFill>
                          <a:schemeClr val="tx1"/>
                        </a:solidFill>
                        <a:latin typeface="+mj-ea"/>
                        <a:ea typeface="+mn-ea"/>
                        <a:cs typeface="+mn-cs"/>
                      </a:endParaRPr>
                    </a:p>
                  </a:txBody>
                  <a:tcPr marL="68580" marR="68580" marT="34290" marB="34290" anchor="ctr">
                    <a:lnT w="12700" cap="flat" cmpd="sng" algn="ctr">
                      <a:solidFill>
                        <a:schemeClr val="bg1"/>
                      </a:solidFill>
                      <a:prstDash val="solid"/>
                      <a:round/>
                      <a:headEnd type="none" w="med" len="med"/>
                      <a:tailEnd type="none" w="med" len="med"/>
                    </a:lnT>
                  </a:tcPr>
                </a:tc>
                <a:tc>
                  <a:txBody>
                    <a:bodyPr/>
                    <a:lstStyle/>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取引関係者は、ファンド実務上、</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決済導入後も取引の</a:t>
                      </a:r>
                      <a:r>
                        <a:rPr kumimoji="1" lang="ja-JP" altLang="ja-JP" sz="750" u="none" kern="1200" dirty="0" smtClean="0">
                          <a:solidFill>
                            <a:schemeClr val="tx1"/>
                          </a:solidFill>
                          <a:effectLst/>
                          <a:latin typeface="+mj-ea"/>
                          <a:ea typeface="+mn-ea"/>
                          <a:cs typeface="Times New Roman" panose="02020603050405020304" pitchFamily="18" charset="0"/>
                        </a:rPr>
                        <a:t>分割・期日短縮</a:t>
                      </a:r>
                      <a:r>
                        <a:rPr kumimoji="1" lang="ja-JP" altLang="en-US" sz="750" u="none" kern="1200" dirty="0" smtClean="0">
                          <a:solidFill>
                            <a:schemeClr val="tx1"/>
                          </a:solidFill>
                          <a:effectLst/>
                          <a:latin typeface="+mj-ea"/>
                          <a:ea typeface="+mn-ea"/>
                          <a:cs typeface="Times New Roman" panose="02020603050405020304" pitchFamily="18" charset="0"/>
                        </a:rPr>
                        <a:t>が発生する場合があることに留意する。</a:t>
                      </a:r>
                      <a:endParaRPr kumimoji="1" lang="en-US" altLang="ja-JP" sz="750" u="none" kern="1200" dirty="0" smtClean="0">
                        <a:solidFill>
                          <a:schemeClr val="tx1"/>
                        </a:solidFill>
                        <a:latin typeface="+mj-ea"/>
                        <a:ea typeface="+mj-ea"/>
                        <a:cs typeface="+mn-cs"/>
                      </a:endParaRPr>
                    </a:p>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元取引と変更後取引の紐付けに必要な情報として当初取引を特定するための情報（当初取引日等）は、為替銀行と運用会社で確認のうえ、</a:t>
                      </a:r>
                      <a:r>
                        <a:rPr kumimoji="1" lang="ja-JP" altLang="en-US" sz="750" u="none" kern="1200" dirty="0" smtClean="0">
                          <a:solidFill>
                            <a:schemeClr val="tx1"/>
                          </a:solidFill>
                          <a:latin typeface="+mj-ea"/>
                          <a:ea typeface="+mj-ea"/>
                          <a:cs typeface="+mn-cs"/>
                        </a:rPr>
                        <a:t>運用会社が資産管理銀行に通知する。</a:t>
                      </a:r>
                      <a:endParaRPr kumimoji="1" lang="en-US" altLang="ja-JP" sz="750" u="none" kern="1200" dirty="0" smtClean="0">
                        <a:solidFill>
                          <a:schemeClr val="tx1"/>
                        </a:solidFill>
                        <a:latin typeface="+mj-ea"/>
                        <a:ea typeface="+mj-ea"/>
                        <a:cs typeface="+mn-cs"/>
                      </a:endParaRPr>
                    </a:p>
                  </a:txBody>
                  <a:tcPr marL="68580" marR="68580" marT="34290" marB="34290">
                    <a:lnT w="12700" cap="flat" cmpd="sng" algn="ctr">
                      <a:solidFill>
                        <a:schemeClr val="bg1"/>
                      </a:solidFill>
                      <a:prstDash val="solid"/>
                      <a:round/>
                      <a:headEnd type="none" w="med" len="med"/>
                      <a:tailEnd type="none" w="med" len="med"/>
                    </a:lnT>
                  </a:tcPr>
                </a:tc>
              </a:tr>
              <a:tr h="711503">
                <a:tc>
                  <a:txBody>
                    <a:bodyPr/>
                    <a:lstStyle/>
                    <a:p>
                      <a:r>
                        <a:rPr lang="en-US" altLang="ja-JP" sz="750" dirty="0" smtClean="0">
                          <a:solidFill>
                            <a:schemeClr val="tx1"/>
                          </a:solidFill>
                          <a:latin typeface="+mn-ea"/>
                          <a:ea typeface="+mn-ea"/>
                        </a:rPr>
                        <a:t>4</a:t>
                      </a:r>
                      <a:endParaRPr lang="ja-JP" altLang="en-US" sz="750" dirty="0">
                        <a:solidFill>
                          <a:schemeClr val="tx1"/>
                        </a:solidFill>
                        <a:latin typeface="+mn-ea"/>
                        <a:ea typeface="+mn-ea"/>
                      </a:endParaRPr>
                    </a:p>
                  </a:txBody>
                  <a:tcPr marL="68580" marR="68580" marT="34290" marB="34290">
                    <a:lnR w="12700" cap="flat" cmpd="sng" algn="ctr">
                      <a:solidFill>
                        <a:schemeClr val="bg1"/>
                      </a:solidFill>
                      <a:prstDash val="solid"/>
                      <a:round/>
                      <a:headEnd type="none" w="med" len="med"/>
                      <a:tailEnd type="none" w="med" len="med"/>
                    </a:lnR>
                  </a:tcPr>
                </a:tc>
                <a:tc>
                  <a:txBody>
                    <a:bodyPr/>
                    <a:lstStyle/>
                    <a:p>
                      <a:r>
                        <a:rPr lang="ja-JP" altLang="en-US" sz="750" dirty="0" smtClean="0">
                          <a:solidFill>
                            <a:schemeClr val="tx1"/>
                          </a:solidFill>
                        </a:rPr>
                        <a:t>約定通知</a:t>
                      </a:r>
                      <a:endParaRPr lang="ja-JP" altLang="en-US" sz="750" dirty="0">
                        <a:solidFill>
                          <a:schemeClr val="tx1"/>
                        </a:solidFill>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nSpc>
                          <a:spcPts val="1300"/>
                        </a:lnSpc>
                      </a:pPr>
                      <a:endParaRPr kumimoji="1" lang="ja-JP" altLang="en-US" sz="750" u="sng" dirty="0">
                        <a:solidFill>
                          <a:srgbClr val="FF0000"/>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tcPr>
                </a:tc>
                <a:tc>
                  <a:txBody>
                    <a:bodyPr/>
                    <a:lstStyle/>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決済対象取引の約定通知の送付は、約定後、速やかに行わなければならない。</a:t>
                      </a:r>
                      <a:endParaRPr kumimoji="1" lang="en-US" altLang="ja-JP" sz="750" u="none" kern="1200" dirty="0" smtClean="0">
                        <a:solidFill>
                          <a:schemeClr val="tx1"/>
                        </a:solidFill>
                        <a:latin typeface="+mj-ea"/>
                        <a:ea typeface="+mn-ea"/>
                        <a:cs typeface="+mn-cs"/>
                      </a:endParaRPr>
                    </a:p>
                    <a:p>
                      <a:pPr marL="174625" indent="-174625">
                        <a:lnSpc>
                          <a:spcPts val="1300"/>
                        </a:lnSpc>
                        <a:buFont typeface="Arial" panose="020B0604020202020204" pitchFamily="34" charset="0"/>
                        <a:buChar char="•"/>
                      </a:pPr>
                      <a:r>
                        <a:rPr kumimoji="1" lang="ja-JP" altLang="en-US" sz="750" u="none" kern="1200" dirty="0" smtClean="0">
                          <a:solidFill>
                            <a:schemeClr val="tx1"/>
                          </a:solidFill>
                          <a:latin typeface="+mj-ea"/>
                          <a:ea typeface="+mj-ea"/>
                          <a:cs typeface="+mn-cs"/>
                        </a:rPr>
                        <a:t>約定日当日中に</a:t>
                      </a:r>
                      <a:r>
                        <a:rPr kumimoji="1" lang="en-US" altLang="ja-JP" sz="750" u="none" kern="1200" dirty="0" smtClean="0">
                          <a:solidFill>
                            <a:schemeClr val="tx1"/>
                          </a:solidFill>
                          <a:latin typeface="+mj-ea"/>
                          <a:ea typeface="+mj-ea"/>
                          <a:cs typeface="+mn-cs"/>
                        </a:rPr>
                        <a:t>CLS</a:t>
                      </a:r>
                      <a:r>
                        <a:rPr kumimoji="1" lang="ja-JP" altLang="en-US" sz="750" u="none" kern="1200" dirty="0" smtClean="0">
                          <a:solidFill>
                            <a:schemeClr val="tx1"/>
                          </a:solidFill>
                          <a:latin typeface="+mj-ea"/>
                          <a:ea typeface="+mj-ea"/>
                          <a:cs typeface="+mn-cs"/>
                        </a:rPr>
                        <a:t>銀行におけるマッチングが完了することを原則とする。</a:t>
                      </a:r>
                      <a:endParaRPr kumimoji="1" lang="en-US" altLang="ja-JP" sz="750" u="none" kern="1200" dirty="0" smtClean="0">
                        <a:solidFill>
                          <a:schemeClr val="tx1"/>
                        </a:solidFill>
                        <a:latin typeface="+mj-ea"/>
                        <a:ea typeface="+mj-ea"/>
                        <a:cs typeface="+mn-cs"/>
                      </a:endParaRPr>
                    </a:p>
                  </a:txBody>
                  <a:tcPr marL="68580" marR="68580" marT="34290" marB="34290"/>
                </a:tc>
                <a:tc>
                  <a:txBody>
                    <a:bodyPr/>
                    <a:lstStyle/>
                    <a:p>
                      <a:pPr marL="0" marR="0" indent="0" algn="ctr" defTabSz="914400" rtl="0" eaLnBrk="1" fontAlgn="auto" latinLnBrk="0" hangingPunct="1">
                        <a:lnSpc>
                          <a:spcPts val="1300"/>
                        </a:lnSpc>
                        <a:spcBef>
                          <a:spcPts val="0"/>
                        </a:spcBef>
                        <a:spcAft>
                          <a:spcPts val="0"/>
                        </a:spcAft>
                        <a:buClrTx/>
                        <a:buSzTx/>
                        <a:buFont typeface="Arial" panose="020B0604020202020204" pitchFamily="34" charset="0"/>
                        <a:buNone/>
                        <a:tabLst/>
                        <a:defRPr/>
                      </a:pPr>
                      <a:r>
                        <a:rPr kumimoji="1" lang="en-US" altLang="ja-JP" sz="750" u="none" kern="1200" dirty="0" smtClean="0">
                          <a:solidFill>
                            <a:schemeClr val="tx1"/>
                          </a:solidFill>
                          <a:latin typeface="+mj-ea"/>
                          <a:ea typeface="+mj-ea"/>
                          <a:cs typeface="+mn-cs"/>
                        </a:rPr>
                        <a:t>-</a:t>
                      </a:r>
                      <a:endParaRPr kumimoji="1" lang="ja-JP" altLang="en-US" sz="750" u="none" kern="1200" dirty="0" smtClean="0">
                        <a:solidFill>
                          <a:schemeClr val="tx1"/>
                        </a:solidFill>
                        <a:latin typeface="+mj-ea"/>
                        <a:ea typeface="+mj-ea"/>
                        <a:cs typeface="+mn-cs"/>
                      </a:endParaRPr>
                    </a:p>
                  </a:txBody>
                  <a:tcPr marL="68580" marR="68580" marT="34290" marB="34290" anchor="ctr"/>
                </a:tc>
                <a:tc>
                  <a:txBody>
                    <a:bodyPr/>
                    <a:lstStyle/>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取引当事者はファンド為替の取引関係者が複数介在することに留意し、速やかな事務処理に努めなくてはならない。</a:t>
                      </a:r>
                    </a:p>
                  </a:txBody>
                  <a:tcPr marL="68580" marR="68580" marT="34290" marB="34290"/>
                </a:tc>
              </a:tr>
              <a:tr h="623123">
                <a:tc>
                  <a:txBody>
                    <a:bodyPr/>
                    <a:lstStyle/>
                    <a:p>
                      <a:r>
                        <a:rPr lang="en-US" altLang="ja-JP" sz="750" dirty="0" smtClean="0">
                          <a:solidFill>
                            <a:schemeClr val="tx1"/>
                          </a:solidFill>
                          <a:latin typeface="+mn-ea"/>
                          <a:ea typeface="+mn-ea"/>
                        </a:rPr>
                        <a:t>5</a:t>
                      </a:r>
                      <a:endParaRPr lang="ja-JP" altLang="en-US" sz="750" dirty="0">
                        <a:solidFill>
                          <a:schemeClr val="tx1"/>
                        </a:solidFill>
                        <a:latin typeface="+mn-ea"/>
                        <a:ea typeface="+mn-ea"/>
                      </a:endParaRPr>
                    </a:p>
                  </a:txBody>
                  <a:tcPr marL="68580" marR="68580" marT="34290" marB="34290">
                    <a:lnR w="12700" cap="flat" cmpd="sng" algn="ctr">
                      <a:solidFill>
                        <a:schemeClr val="bg1"/>
                      </a:solidFill>
                      <a:prstDash val="solid"/>
                      <a:round/>
                      <a:headEnd type="none" w="med" len="med"/>
                      <a:tailEnd type="none" w="med" len="med"/>
                    </a:lnR>
                  </a:tcPr>
                </a:tc>
                <a:tc>
                  <a:txBody>
                    <a:bodyPr/>
                    <a:lstStyle/>
                    <a:p>
                      <a:r>
                        <a:rPr lang="ja-JP" altLang="en-US" sz="750" dirty="0" smtClean="0">
                          <a:solidFill>
                            <a:schemeClr val="tx1"/>
                          </a:solidFill>
                        </a:rPr>
                        <a:t>コンファーム</a:t>
                      </a:r>
                      <a:endParaRPr lang="ja-JP" altLang="en-US" sz="750" dirty="0">
                        <a:solidFill>
                          <a:schemeClr val="tx1"/>
                        </a:solidFill>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750" dirty="0" smtClean="0">
                          <a:latin typeface="+mj-ea"/>
                          <a:ea typeface="+mj-ea"/>
                        </a:rPr>
                        <a:t>MT300</a:t>
                      </a:r>
                      <a:endParaRPr kumimoji="1" lang="ja-JP" altLang="en-US" sz="750" dirty="0" smtClean="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tcPr>
                </a:tc>
                <a:tc>
                  <a:txBody>
                    <a:bodyPr/>
                    <a:lstStyle/>
                    <a:p>
                      <a:pPr marL="174625" indent="-174625">
                        <a:lnSpc>
                          <a:spcPts val="1300"/>
                        </a:lnSpc>
                        <a:buFont typeface="Arial" panose="020B0604020202020204" pitchFamily="34" charset="0"/>
                        <a:buChar char="•"/>
                      </a:pP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決済対象取引の</a:t>
                      </a:r>
                      <a:r>
                        <a:rPr kumimoji="1" lang="en-US" altLang="ja-JP" sz="750" u="none" dirty="0" smtClean="0">
                          <a:solidFill>
                            <a:schemeClr val="tx1"/>
                          </a:solidFill>
                          <a:latin typeface="+mj-ea"/>
                          <a:ea typeface="+mj-ea"/>
                        </a:rPr>
                        <a:t>MT300</a:t>
                      </a:r>
                      <a:r>
                        <a:rPr kumimoji="1" lang="ja-JP" altLang="en-US" sz="750" u="none" dirty="0" smtClean="0">
                          <a:solidFill>
                            <a:schemeClr val="tx1"/>
                          </a:solidFill>
                          <a:latin typeface="+mj-ea"/>
                          <a:ea typeface="+mj-ea"/>
                        </a:rPr>
                        <a:t>は、受託銀行から為替銀行への送付は不要とする。</a:t>
                      </a:r>
                      <a:endParaRPr kumimoji="1" lang="en-US" altLang="ja-JP" sz="750" u="none" dirty="0" smtClean="0">
                        <a:solidFill>
                          <a:schemeClr val="tx1"/>
                        </a:solidFill>
                        <a:latin typeface="+mj-ea"/>
                        <a:ea typeface="+mj-ea"/>
                      </a:endParaRPr>
                    </a:p>
                    <a:p>
                      <a:pPr marL="174625" indent="-174625">
                        <a:lnSpc>
                          <a:spcPts val="1300"/>
                        </a:lnSpc>
                        <a:buFont typeface="Arial" panose="020B0604020202020204" pitchFamily="34" charset="0"/>
                        <a:buChar char="•"/>
                      </a:pPr>
                      <a:r>
                        <a:rPr kumimoji="1" lang="ja-JP" altLang="en-US" sz="750" u="none" kern="1200" dirty="0" smtClean="0">
                          <a:solidFill>
                            <a:schemeClr val="tx1"/>
                          </a:solidFill>
                          <a:latin typeface="+mj-ea"/>
                          <a:ea typeface="+mj-ea"/>
                          <a:cs typeface="+mn-cs"/>
                        </a:rPr>
                        <a:t>また、為替銀行から受託銀行</a:t>
                      </a:r>
                      <a:r>
                        <a:rPr kumimoji="1" lang="ja-JP" altLang="en-US" sz="750" u="none" dirty="0" smtClean="0">
                          <a:solidFill>
                            <a:schemeClr val="tx1"/>
                          </a:solidFill>
                          <a:latin typeface="+mj-ea"/>
                          <a:ea typeface="+mj-ea"/>
                        </a:rPr>
                        <a:t>への送付は必須とする。</a:t>
                      </a:r>
                      <a:endParaRPr kumimoji="1" lang="en-US" altLang="ja-JP" sz="750" u="none" strike="noStrike" baseline="0" dirty="0" smtClean="0">
                        <a:solidFill>
                          <a:schemeClr val="tx1"/>
                        </a:solidFill>
                        <a:latin typeface="+mj-ea"/>
                        <a:ea typeface="+mj-ea"/>
                      </a:endParaRPr>
                    </a:p>
                  </a:txBody>
                  <a:tcPr marL="68580" marR="68580" marT="34290" marB="34290"/>
                </a:tc>
                <a:tc>
                  <a:txBody>
                    <a:bodyPr/>
                    <a:lstStyle/>
                    <a:p>
                      <a:pPr marL="0" marR="0" indent="0" algn="ctr" defTabSz="914400" rtl="0" eaLnBrk="1" fontAlgn="auto" latinLnBrk="0" hangingPunct="1">
                        <a:lnSpc>
                          <a:spcPts val="1300"/>
                        </a:lnSpc>
                        <a:spcBef>
                          <a:spcPts val="0"/>
                        </a:spcBef>
                        <a:spcAft>
                          <a:spcPts val="0"/>
                        </a:spcAft>
                        <a:buClrTx/>
                        <a:buSzTx/>
                        <a:buFont typeface="Arial" panose="020B0604020202020204" pitchFamily="34" charset="0"/>
                        <a:buNone/>
                        <a:tabLst/>
                        <a:defRPr/>
                      </a:pPr>
                      <a:r>
                        <a:rPr kumimoji="1" lang="en-US" altLang="ja-JP" sz="750" u="none" baseline="0" dirty="0" smtClean="0">
                          <a:solidFill>
                            <a:schemeClr val="tx1"/>
                          </a:solidFill>
                          <a:latin typeface="+mj-ea"/>
                          <a:ea typeface="+mj-ea"/>
                        </a:rPr>
                        <a:t>-</a:t>
                      </a:r>
                    </a:p>
                  </a:txBody>
                  <a:tcPr marL="68580" marR="68580" marT="34290" marB="34290" anchor="ctr"/>
                </a:tc>
                <a:tc>
                  <a:txBody>
                    <a:bodyPr/>
                    <a:lstStyle/>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lang="ja-JP" altLang="en-US" sz="750" u="none" dirty="0" smtClean="0">
                          <a:solidFill>
                            <a:schemeClr val="tx1"/>
                          </a:solidFill>
                          <a:effectLst/>
                          <a:latin typeface="+mj-ea"/>
                          <a:ea typeface="+mj-ea"/>
                          <a:cs typeface="Times New Roman" panose="02020603050405020304" pitchFamily="18" charset="0"/>
                        </a:rPr>
                        <a:t>為替銀行から</a:t>
                      </a:r>
                      <a:r>
                        <a:rPr lang="ja-JP" altLang="ja-JP" sz="750" u="none" dirty="0" smtClean="0">
                          <a:solidFill>
                            <a:schemeClr val="tx1"/>
                          </a:solidFill>
                          <a:effectLst/>
                          <a:latin typeface="+mj-ea"/>
                          <a:ea typeface="+mj-ea"/>
                          <a:cs typeface="Times New Roman" panose="02020603050405020304" pitchFamily="18" charset="0"/>
                        </a:rPr>
                        <a:t>運用</a:t>
                      </a:r>
                      <a:r>
                        <a:rPr lang="ja-JP" altLang="en-US" sz="750" u="none" dirty="0" smtClean="0">
                          <a:solidFill>
                            <a:schemeClr val="tx1"/>
                          </a:solidFill>
                          <a:effectLst/>
                          <a:latin typeface="+mj-ea"/>
                          <a:ea typeface="+mj-ea"/>
                          <a:cs typeface="Times New Roman" panose="02020603050405020304" pitchFamily="18" charset="0"/>
                        </a:rPr>
                        <a:t>会社へ送付する</a:t>
                      </a:r>
                      <a:r>
                        <a:rPr lang="en-US" altLang="ja-JP" sz="750" u="none" dirty="0" smtClean="0">
                          <a:solidFill>
                            <a:schemeClr val="tx1"/>
                          </a:solidFill>
                          <a:effectLst/>
                          <a:latin typeface="+mj-ea"/>
                          <a:ea typeface="+mj-ea"/>
                          <a:cs typeface="Times New Roman" panose="02020603050405020304" pitchFamily="18" charset="0"/>
                        </a:rPr>
                        <a:t>MT300</a:t>
                      </a:r>
                      <a:r>
                        <a:rPr lang="ja-JP" altLang="en-US" sz="750" u="none" dirty="0" smtClean="0">
                          <a:solidFill>
                            <a:schemeClr val="tx1"/>
                          </a:solidFill>
                          <a:effectLst/>
                          <a:latin typeface="+mj-ea"/>
                          <a:ea typeface="+mj-ea"/>
                          <a:cs typeface="Times New Roman" panose="02020603050405020304" pitchFamily="18" charset="0"/>
                        </a:rPr>
                        <a:t>は両者</a:t>
                      </a:r>
                      <a:r>
                        <a:rPr lang="ja-JP" altLang="ja-JP" sz="750" u="none" dirty="0" smtClean="0">
                          <a:solidFill>
                            <a:schemeClr val="tx1"/>
                          </a:solidFill>
                          <a:effectLst/>
                          <a:latin typeface="+mj-ea"/>
                          <a:ea typeface="+mj-ea"/>
                          <a:cs typeface="Times New Roman" panose="02020603050405020304" pitchFamily="18" charset="0"/>
                        </a:rPr>
                        <a:t>間</a:t>
                      </a:r>
                      <a:r>
                        <a:rPr lang="ja-JP" altLang="en-US" sz="750" u="none" dirty="0" smtClean="0">
                          <a:solidFill>
                            <a:schemeClr val="tx1"/>
                          </a:solidFill>
                          <a:effectLst/>
                          <a:latin typeface="+mj-ea"/>
                          <a:ea typeface="+mj-ea"/>
                          <a:cs typeface="Times New Roman" panose="02020603050405020304" pitchFamily="18" charset="0"/>
                        </a:rPr>
                        <a:t>で個別に</a:t>
                      </a:r>
                      <a:r>
                        <a:rPr lang="ja-JP" altLang="ja-JP" sz="750" u="none" dirty="0" smtClean="0">
                          <a:solidFill>
                            <a:schemeClr val="tx1"/>
                          </a:solidFill>
                          <a:effectLst/>
                          <a:latin typeface="+mj-ea"/>
                          <a:ea typeface="+mj-ea"/>
                          <a:cs typeface="Times New Roman" panose="02020603050405020304" pitchFamily="18" charset="0"/>
                        </a:rPr>
                        <a:t>協議</a:t>
                      </a:r>
                      <a:r>
                        <a:rPr lang="ja-JP" altLang="en-US" sz="750" u="none" dirty="0" smtClean="0">
                          <a:solidFill>
                            <a:schemeClr val="tx1"/>
                          </a:solidFill>
                          <a:effectLst/>
                          <a:latin typeface="+mj-ea"/>
                          <a:ea typeface="+mj-ea"/>
                          <a:cs typeface="Times New Roman" panose="02020603050405020304" pitchFamily="18" charset="0"/>
                        </a:rPr>
                        <a:t>する。</a:t>
                      </a:r>
                      <a:endParaRPr lang="en-US" altLang="ja-JP" sz="750" u="none" dirty="0" smtClean="0">
                        <a:solidFill>
                          <a:schemeClr val="tx1"/>
                        </a:solidFill>
                        <a:effectLst/>
                        <a:latin typeface="+mj-ea"/>
                        <a:ea typeface="+mj-ea"/>
                        <a:cs typeface="Times New Roman" panose="02020603050405020304" pitchFamily="18" charset="0"/>
                      </a:endParaRPr>
                    </a:p>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endParaRPr kumimoji="1" lang="ja-JP" altLang="en-US" sz="750" u="none" dirty="0" smtClean="0">
                        <a:solidFill>
                          <a:schemeClr val="tx1"/>
                        </a:solidFill>
                        <a:effectLst/>
                        <a:latin typeface="+mj-ea"/>
                        <a:ea typeface="+mj-ea"/>
                        <a:cs typeface="Times New Roman" panose="02020603050405020304" pitchFamily="18" charset="0"/>
                      </a:endParaRPr>
                    </a:p>
                  </a:txBody>
                  <a:tcPr marL="68580" marR="68580" marT="34290" marB="34290"/>
                </a:tc>
              </a:tr>
            </a:tbl>
          </a:graphicData>
        </a:graphic>
      </p:graphicFrame>
      <p:sp>
        <p:nvSpPr>
          <p:cNvPr id="7" name="スライド番号プレースホルダー 6"/>
          <p:cNvSpPr>
            <a:spLocks noGrp="1"/>
          </p:cNvSpPr>
          <p:nvPr>
            <p:ph type="sldNum" sz="quarter" idx="12"/>
          </p:nvPr>
        </p:nvSpPr>
        <p:spPr/>
        <p:txBody>
          <a:bodyPr/>
          <a:lstStyle/>
          <a:p>
            <a:r>
              <a:rPr lang="en-US" altLang="ja-JP" dirty="0" smtClean="0"/>
              <a:t>4</a:t>
            </a:r>
            <a:endParaRPr kumimoji="1" lang="ja-JP" altLang="en-US" dirty="0"/>
          </a:p>
        </p:txBody>
      </p:sp>
      <p:sp>
        <p:nvSpPr>
          <p:cNvPr id="10" name="テキスト ボックス 9"/>
          <p:cNvSpPr txBox="1"/>
          <p:nvPr/>
        </p:nvSpPr>
        <p:spPr>
          <a:xfrm>
            <a:off x="-44449" y="116632"/>
            <a:ext cx="5292080" cy="369332"/>
          </a:xfrm>
          <a:prstGeom prst="rect">
            <a:avLst/>
          </a:prstGeom>
          <a:noFill/>
        </p:spPr>
        <p:txBody>
          <a:bodyPr wrap="square" rtlCol="0">
            <a:spAutoFit/>
          </a:bodyPr>
          <a:lstStyle/>
          <a:p>
            <a:r>
              <a:rPr lang="ja-JP" altLang="en-US" b="1" dirty="0" smtClean="0">
                <a:latin typeface="+mj-ea"/>
              </a:rPr>
              <a:t>　東京市場におけるファンド為替取引の</a:t>
            </a:r>
            <a:r>
              <a:rPr kumimoji="1" lang="ja-JP" altLang="en-US" b="1" dirty="0" smtClean="0">
                <a:latin typeface="+mj-ea"/>
                <a:ea typeface="+mj-ea"/>
              </a:rPr>
              <a:t>市場慣行</a:t>
            </a:r>
            <a:endParaRPr kumimoji="1" lang="ja-JP" altLang="en-US" b="1" dirty="0">
              <a:latin typeface="+mj-ea"/>
              <a:ea typeface="+mj-ea"/>
            </a:endParaRPr>
          </a:p>
        </p:txBody>
      </p:sp>
      <p:sp>
        <p:nvSpPr>
          <p:cNvPr id="2" name="テキスト ボックス 1"/>
          <p:cNvSpPr txBox="1"/>
          <p:nvPr/>
        </p:nvSpPr>
        <p:spPr>
          <a:xfrm>
            <a:off x="107504" y="6237312"/>
            <a:ext cx="8712968" cy="461665"/>
          </a:xfrm>
          <a:prstGeom prst="rect">
            <a:avLst/>
          </a:prstGeom>
          <a:noFill/>
        </p:spPr>
        <p:txBody>
          <a:bodyPr wrap="square" rtlCol="0">
            <a:spAutoFit/>
          </a:bodyPr>
          <a:lstStyle/>
          <a:p>
            <a:r>
              <a:rPr lang="en-US" altLang="ja-JP" sz="800" dirty="0" smtClean="0"/>
              <a:t>※</a:t>
            </a:r>
            <a:r>
              <a:rPr lang="ja-JP" altLang="en-US" sz="800" dirty="0" smtClean="0"/>
              <a:t>上記</a:t>
            </a:r>
            <a:r>
              <a:rPr lang="en-US" altLang="ja-JP" sz="800" dirty="0" smtClean="0"/>
              <a:t>5</a:t>
            </a:r>
            <a:r>
              <a:rPr lang="ja-JP" altLang="en-US" sz="800" dirty="0" smtClean="0"/>
              <a:t>項目以外の事項については、各社が</a:t>
            </a:r>
            <a:r>
              <a:rPr lang="en-US" altLang="ja-JP" sz="800" dirty="0" smtClean="0"/>
              <a:t>P.3</a:t>
            </a:r>
            <a:r>
              <a:rPr lang="ja-JP" altLang="en-US" sz="800" dirty="0" smtClean="0"/>
              <a:t>記載の基本方針に則り判断し、対応することとする。</a:t>
            </a:r>
            <a:endParaRPr kumimoji="1" lang="en-US" altLang="ja-JP" sz="800" dirty="0" smtClean="0"/>
          </a:p>
          <a:p>
            <a:r>
              <a:rPr kumimoji="1" lang="en-US" altLang="ja-JP" sz="800" dirty="0" smtClean="0"/>
              <a:t>※</a:t>
            </a:r>
            <a:r>
              <a:rPr lang="ja-JP" altLang="en-US" sz="800" dirty="0"/>
              <a:t>上記</a:t>
            </a:r>
            <a:r>
              <a:rPr lang="ja-JP" altLang="en-US" sz="800" dirty="0" smtClean="0"/>
              <a:t>「</a:t>
            </a:r>
            <a:r>
              <a:rPr lang="ja-JP" altLang="en-US" sz="800" dirty="0"/>
              <a:t>経過</a:t>
            </a:r>
            <a:r>
              <a:rPr lang="ja-JP" altLang="en-US" sz="800" dirty="0" smtClean="0"/>
              <a:t>措置」</a:t>
            </a:r>
            <a:r>
              <a:rPr lang="ja-JP" altLang="en-US" sz="800" dirty="0"/>
              <a:t>は、</a:t>
            </a:r>
            <a:r>
              <a:rPr lang="en-US" altLang="ja-JP" sz="800" dirty="0"/>
              <a:t>CLS</a:t>
            </a:r>
            <a:r>
              <a:rPr lang="ja-JP" altLang="en-US" sz="800" dirty="0"/>
              <a:t>決済に一律移行した場合の激変緩和を図る必要があるという実務的な要請に応えるものであり</a:t>
            </a:r>
            <a:r>
              <a:rPr lang="ja-JP" altLang="en-US" sz="800" dirty="0" smtClean="0"/>
              <a:t>、市場関係者は</a:t>
            </a:r>
            <a:r>
              <a:rPr kumimoji="1" lang="ja-JP" altLang="en-US" sz="800" dirty="0" smtClean="0"/>
              <a:t>速やかに</a:t>
            </a:r>
            <a:r>
              <a:rPr lang="ja-JP" altLang="en-US" sz="800" dirty="0" smtClean="0"/>
              <a:t> 推奨慣行に移行できるよう、一致して課題の解決に</a:t>
            </a:r>
            <a:endParaRPr lang="en-US" altLang="ja-JP" sz="800" dirty="0" smtClean="0"/>
          </a:p>
          <a:p>
            <a:r>
              <a:rPr lang="ja-JP" altLang="en-US" sz="800" dirty="0"/>
              <a:t>　</a:t>
            </a:r>
            <a:r>
              <a:rPr lang="ja-JP" altLang="en-US" sz="800" dirty="0" smtClean="0"/>
              <a:t>　努めるものとする。</a:t>
            </a:r>
            <a:endParaRPr kumimoji="1" lang="ja-JP" altLang="en-US" sz="800" dirty="0"/>
          </a:p>
        </p:txBody>
      </p:sp>
      <p:cxnSp>
        <p:nvCxnSpPr>
          <p:cNvPr id="6" name="直線コネクタ 5"/>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85053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99453"/>
            <a:ext cx="3240360" cy="434479"/>
          </a:xfrm>
        </p:spPr>
        <p:txBody>
          <a:bodyPr>
            <a:noAutofit/>
          </a:bodyPr>
          <a:lstStyle/>
          <a:p>
            <a:pPr algn="l"/>
            <a:r>
              <a:rPr lang="ja-JP" altLang="en-US" sz="2000" b="1" dirty="0" smtClean="0">
                <a:solidFill>
                  <a:srgbClr val="0000FF"/>
                </a:solidFill>
                <a:latin typeface="+mj-ea"/>
              </a:rPr>
              <a:t>残された課題と今後の対応</a:t>
            </a:r>
            <a:endParaRPr lang="ja-JP" altLang="en-US" sz="2000" b="1" dirty="0">
              <a:solidFill>
                <a:srgbClr val="0000FF"/>
              </a:solidFill>
              <a:latin typeface="+mj-ea"/>
            </a:endParaRPr>
          </a:p>
        </p:txBody>
      </p:sp>
      <p:sp>
        <p:nvSpPr>
          <p:cNvPr id="5" name="サブタイトル 2"/>
          <p:cNvSpPr txBox="1">
            <a:spLocks/>
          </p:cNvSpPr>
          <p:nvPr/>
        </p:nvSpPr>
        <p:spPr>
          <a:xfrm>
            <a:off x="107504" y="908720"/>
            <a:ext cx="8784976" cy="4680520"/>
          </a:xfrm>
          <a:prstGeom prst="rect">
            <a:avLst/>
          </a:prstGeom>
          <a:ln>
            <a:noFill/>
          </a:ln>
        </p:spPr>
        <p:txBody>
          <a:bodyPr vert="horz" lIns="91440" tIns="45720" rIns="91440" bIns="45720" rtlCol="0">
            <a:normAutofit fontScale="25000" lnSpcReduction="20000"/>
          </a:bodyPr>
          <a:lstStyle/>
          <a:p>
            <a:pPr marL="266700" lvl="0">
              <a:spcBef>
                <a:spcPct val="20000"/>
              </a:spcBef>
              <a:defRPr/>
            </a:pPr>
            <a:r>
              <a:rPr kumimoji="1" lang="ja-JP" altLang="en-US" sz="7200" i="0" strike="noStrike" kern="1200" cap="none" spc="0" normalizeH="0" baseline="0" noProof="0" dirty="0" smtClean="0">
                <a:ln>
                  <a:noFill/>
                </a:ln>
                <a:effectLst/>
                <a:uLnTx/>
                <a:uFillTx/>
                <a:latin typeface="+mn-ea"/>
              </a:rPr>
              <a:t>以下の課題については、グローバル外為行動規範への適合推進の観点から早期解消を目指すこととし、</a:t>
            </a:r>
            <a:r>
              <a:rPr lang="ja-JP" altLang="en-US" sz="7200" dirty="0" smtClean="0">
                <a:latin typeface="+mn-ea"/>
              </a:rPr>
              <a:t>速やかに推奨慣行に移行できるよう、今後ファンド</a:t>
            </a:r>
            <a:r>
              <a:rPr lang="ja-JP" altLang="en-US" sz="7200" dirty="0">
                <a:latin typeface="+mn-ea"/>
              </a:rPr>
              <a:t>為替</a:t>
            </a:r>
            <a:r>
              <a:rPr lang="en-US" altLang="ja-JP" sz="7200" dirty="0">
                <a:latin typeface="+mn-ea"/>
              </a:rPr>
              <a:t>PVP</a:t>
            </a:r>
            <a:r>
              <a:rPr lang="ja-JP" altLang="en-US" sz="7200" dirty="0">
                <a:latin typeface="+mn-ea"/>
              </a:rPr>
              <a:t>化</a:t>
            </a:r>
            <a:r>
              <a:rPr lang="ja-JP" altLang="en-US" sz="7200" dirty="0" smtClean="0">
                <a:latin typeface="+mn-ea"/>
              </a:rPr>
              <a:t>プロジェクトチーム等において必要な</a:t>
            </a:r>
            <a:r>
              <a:rPr kumimoji="1" lang="ja-JP" altLang="en-US" sz="7200" i="0" strike="noStrike" kern="1200" cap="none" spc="0" normalizeH="0" baseline="0" noProof="0" dirty="0" smtClean="0">
                <a:ln>
                  <a:noFill/>
                </a:ln>
                <a:effectLst/>
                <a:uLnTx/>
                <a:uFillTx/>
                <a:latin typeface="+mn-ea"/>
              </a:rPr>
              <a:t>検討</a:t>
            </a:r>
            <a:r>
              <a:rPr lang="ja-JP" altLang="en-US" sz="7200" dirty="0">
                <a:latin typeface="+mn-ea"/>
              </a:rPr>
              <a:t>を</a:t>
            </a:r>
            <a:r>
              <a:rPr kumimoji="1" lang="ja-JP" altLang="en-US" sz="7200" i="0" strike="noStrike" kern="1200" cap="none" spc="0" normalizeH="0" baseline="0" noProof="0" dirty="0" smtClean="0">
                <a:ln>
                  <a:noFill/>
                </a:ln>
                <a:effectLst/>
                <a:uLnTx/>
                <a:uFillTx/>
                <a:latin typeface="+mn-ea"/>
              </a:rPr>
              <a:t>行い、一致して課題の解決に努めるものとする。</a:t>
            </a:r>
            <a:endParaRPr kumimoji="1" lang="en-US" altLang="ja-JP" sz="7200" i="0" strike="noStrike" kern="1200" cap="none" spc="0" normalizeH="0" baseline="0" noProof="0" dirty="0" smtClean="0">
              <a:ln>
                <a:noFill/>
              </a:ln>
              <a:effectLst/>
              <a:uLnTx/>
              <a:uFillTx/>
              <a:latin typeface="+mn-ea"/>
            </a:endParaRPr>
          </a:p>
          <a:p>
            <a:pPr marL="266700" marR="0" lvl="0" algn="l" defTabSz="914400" rtl="0" eaLnBrk="1" fontAlgn="auto" latinLnBrk="0" hangingPunct="1">
              <a:lnSpc>
                <a:spcPct val="100000"/>
              </a:lnSpc>
              <a:spcBef>
                <a:spcPct val="20000"/>
              </a:spcBef>
              <a:spcAft>
                <a:spcPts val="0"/>
              </a:spcAft>
              <a:buClrTx/>
              <a:buSzTx/>
              <a:tabLst/>
              <a:defRPr/>
            </a:pPr>
            <a:endParaRPr kumimoji="1" lang="en-US" altLang="ja-JP" sz="7200" i="0" strike="noStrike" kern="1200" cap="none" spc="0" normalizeH="0" baseline="0" noProof="0" dirty="0" smtClean="0">
              <a:ln>
                <a:noFill/>
              </a:ln>
              <a:effectLst/>
              <a:uLnTx/>
              <a:uFillTx/>
              <a:latin typeface="+mn-ea"/>
            </a:endParaRPr>
          </a:p>
          <a:p>
            <a:pPr lvl="1">
              <a:spcBef>
                <a:spcPct val="20000"/>
              </a:spcBef>
            </a:pPr>
            <a:r>
              <a:rPr lang="en-US" altLang="ja-JP" sz="7200" dirty="0" smtClean="0">
                <a:latin typeface="+mn-ea"/>
              </a:rPr>
              <a:t>a)</a:t>
            </a:r>
            <a:r>
              <a:rPr lang="ja-JP" altLang="en-US" sz="7200" dirty="0" smtClean="0">
                <a:latin typeface="+mn-ea"/>
              </a:rPr>
              <a:t> </a:t>
            </a:r>
            <a:r>
              <a:rPr lang="en-US" altLang="ja-JP" sz="7200" dirty="0" smtClean="0">
                <a:latin typeface="+mn-ea"/>
              </a:rPr>
              <a:t>CLS</a:t>
            </a:r>
            <a:r>
              <a:rPr lang="ja-JP" altLang="en-US" sz="7200" dirty="0">
                <a:latin typeface="+mn-ea"/>
              </a:rPr>
              <a:t>決済を行うファンド</a:t>
            </a:r>
            <a:r>
              <a:rPr lang="ja-JP" altLang="en-US" sz="7200" dirty="0" smtClean="0">
                <a:latin typeface="+mn-ea"/>
              </a:rPr>
              <a:t>において約定</a:t>
            </a:r>
            <a:r>
              <a:rPr lang="ja-JP" altLang="en-US" sz="7200" dirty="0">
                <a:latin typeface="+mn-ea"/>
              </a:rPr>
              <a:t>時点で</a:t>
            </a:r>
            <a:r>
              <a:rPr lang="en-US" altLang="ja-JP" sz="7200" dirty="0">
                <a:latin typeface="+mn-ea"/>
              </a:rPr>
              <a:t>CLS</a:t>
            </a:r>
            <a:r>
              <a:rPr lang="ja-JP" altLang="en-US" sz="7200" dirty="0">
                <a:latin typeface="+mn-ea"/>
              </a:rPr>
              <a:t>決済を選択しない取引</a:t>
            </a:r>
            <a:r>
              <a:rPr lang="ja-JP" altLang="en-US" sz="7200" dirty="0" smtClean="0">
                <a:latin typeface="+mn-ea"/>
              </a:rPr>
              <a:t>についての　</a:t>
            </a:r>
            <a:endParaRPr lang="en-US" altLang="ja-JP" sz="7200" dirty="0" smtClean="0">
              <a:latin typeface="+mn-ea"/>
            </a:endParaRPr>
          </a:p>
          <a:p>
            <a:pPr lvl="1">
              <a:spcBef>
                <a:spcPct val="20000"/>
              </a:spcBef>
            </a:pPr>
            <a:r>
              <a:rPr lang="ja-JP" altLang="en-US" sz="7200" dirty="0" smtClean="0">
                <a:latin typeface="+mn-ea"/>
              </a:rPr>
              <a:t>　　</a:t>
            </a:r>
            <a:r>
              <a:rPr lang="en-US" altLang="ja-JP" sz="7200" dirty="0" smtClean="0">
                <a:latin typeface="+mn-ea"/>
              </a:rPr>
              <a:t>MT202</a:t>
            </a:r>
            <a:r>
              <a:rPr lang="ja-JP" altLang="en-US" sz="7200" dirty="0">
                <a:latin typeface="+mn-ea"/>
              </a:rPr>
              <a:t>指図によるグロス決済対応</a:t>
            </a:r>
          </a:p>
          <a:p>
            <a:pPr lvl="1">
              <a:spcBef>
                <a:spcPts val="1200"/>
              </a:spcBef>
            </a:pPr>
            <a:r>
              <a:rPr lang="ja-JP" altLang="en-US" sz="7200" dirty="0" smtClean="0">
                <a:latin typeface="+mn-ea"/>
              </a:rPr>
              <a:t>　・</a:t>
            </a:r>
            <a:r>
              <a:rPr lang="en-US" altLang="ja-JP" sz="7200" dirty="0" smtClean="0">
                <a:latin typeface="+mn-ea"/>
              </a:rPr>
              <a:t>SSI</a:t>
            </a:r>
            <a:r>
              <a:rPr lang="ja-JP" altLang="en-US" sz="7200" dirty="0">
                <a:latin typeface="+mn-ea"/>
              </a:rPr>
              <a:t>による決済に集約していく方針とし</a:t>
            </a:r>
            <a:r>
              <a:rPr lang="ja-JP" altLang="en-US" sz="7200" dirty="0" smtClean="0">
                <a:latin typeface="+mn-ea"/>
              </a:rPr>
              <a:t>、各社の</a:t>
            </a:r>
            <a:r>
              <a:rPr lang="en-US" altLang="ja-JP" sz="7200" dirty="0" smtClean="0">
                <a:latin typeface="+mn-ea"/>
              </a:rPr>
              <a:t>CLS</a:t>
            </a:r>
            <a:r>
              <a:rPr lang="ja-JP" altLang="en-US" sz="7200" dirty="0" smtClean="0">
                <a:latin typeface="+mn-ea"/>
              </a:rPr>
              <a:t>決済への対応状況、下記</a:t>
            </a:r>
            <a:r>
              <a:rPr lang="en-US" altLang="ja-JP" sz="7200" dirty="0" smtClean="0">
                <a:latin typeface="+mn-ea"/>
              </a:rPr>
              <a:t>b)</a:t>
            </a:r>
            <a:r>
              <a:rPr lang="ja-JP" altLang="en-US" sz="7200" dirty="0" smtClean="0">
                <a:latin typeface="+mn-ea"/>
              </a:rPr>
              <a:t>の</a:t>
            </a:r>
            <a:endParaRPr lang="en-US" altLang="ja-JP" sz="7200" dirty="0" smtClean="0">
              <a:latin typeface="+mn-ea"/>
            </a:endParaRPr>
          </a:p>
          <a:p>
            <a:pPr lvl="1"/>
            <a:r>
              <a:rPr lang="ja-JP" altLang="en-US" sz="7200" dirty="0" smtClean="0">
                <a:latin typeface="+mn-ea"/>
              </a:rPr>
              <a:t>　　対応状況を踏まえて廃止のタイミングについて検討</a:t>
            </a:r>
            <a:r>
              <a:rPr lang="ja-JP" altLang="en-US" sz="7200" dirty="0">
                <a:latin typeface="+mn-ea"/>
              </a:rPr>
              <a:t>する。</a:t>
            </a:r>
            <a:endParaRPr lang="en-US" altLang="ja-JP" sz="7200" dirty="0">
              <a:latin typeface="+mn-ea"/>
            </a:endParaRPr>
          </a:p>
          <a:p>
            <a:pPr lvl="1">
              <a:spcBef>
                <a:spcPct val="20000"/>
              </a:spcBef>
            </a:pPr>
            <a:endParaRPr lang="ja-JP" altLang="ja-JP" sz="7200" dirty="0">
              <a:solidFill>
                <a:srgbClr val="0000FF"/>
              </a:solidFill>
              <a:latin typeface="+mn-ea"/>
            </a:endParaRPr>
          </a:p>
          <a:p>
            <a:pPr lvl="1">
              <a:spcBef>
                <a:spcPct val="20000"/>
              </a:spcBef>
            </a:pPr>
            <a:r>
              <a:rPr lang="en-US" altLang="ja-JP" sz="7200" dirty="0" smtClean="0">
                <a:latin typeface="+mn-ea"/>
              </a:rPr>
              <a:t>b)</a:t>
            </a:r>
            <a:r>
              <a:rPr lang="ja-JP" altLang="en-US" sz="7200" dirty="0">
                <a:latin typeface="+mn-ea"/>
              </a:rPr>
              <a:t>本邦信託ファンド特有の取扱いである、異なる為替銀行間での直接</a:t>
            </a:r>
            <a:r>
              <a:rPr lang="ja-JP" altLang="en-US" sz="7200" dirty="0" smtClean="0">
                <a:latin typeface="+mn-ea"/>
              </a:rPr>
              <a:t>送金方式（非</a:t>
            </a:r>
            <a:endParaRPr lang="en-US" altLang="ja-JP" sz="7200" dirty="0" smtClean="0">
              <a:latin typeface="+mn-ea"/>
            </a:endParaRPr>
          </a:p>
          <a:p>
            <a:pPr lvl="1">
              <a:spcBef>
                <a:spcPct val="20000"/>
              </a:spcBef>
            </a:pPr>
            <a:r>
              <a:rPr lang="ja-JP" altLang="en-US" sz="7200" dirty="0" smtClean="0">
                <a:latin typeface="+mn-ea"/>
              </a:rPr>
              <a:t>　 </a:t>
            </a:r>
            <a:r>
              <a:rPr lang="en-US" altLang="ja-JP" sz="7200" dirty="0" smtClean="0">
                <a:latin typeface="+mn-ea"/>
              </a:rPr>
              <a:t>CLS</a:t>
            </a:r>
            <a:r>
              <a:rPr lang="ja-JP" altLang="en-US" sz="7200" dirty="0" smtClean="0">
                <a:latin typeface="+mn-ea"/>
              </a:rPr>
              <a:t>決済取引</a:t>
            </a:r>
            <a:r>
              <a:rPr lang="ja-JP" altLang="en-US" sz="7200" dirty="0">
                <a:latin typeface="+mn-ea"/>
              </a:rPr>
              <a:t>）によるネッティング</a:t>
            </a:r>
            <a:r>
              <a:rPr lang="ja-JP" altLang="en-US" sz="7200" dirty="0" smtClean="0">
                <a:latin typeface="+mn-ea"/>
              </a:rPr>
              <a:t>決済</a:t>
            </a:r>
            <a:r>
              <a:rPr lang="ja-JP" altLang="en-US" sz="7200" dirty="0">
                <a:latin typeface="+mn-ea"/>
              </a:rPr>
              <a:t>　</a:t>
            </a:r>
            <a:endParaRPr kumimoji="1" lang="en-US" altLang="ja-JP" sz="7200" i="0" strike="noStrike" kern="1200" cap="none" spc="0" normalizeH="0" baseline="0" noProof="0" dirty="0" smtClean="0">
              <a:ln>
                <a:noFill/>
              </a:ln>
              <a:effectLst/>
              <a:uLnTx/>
              <a:uFillTx/>
              <a:latin typeface="+mn-ea"/>
            </a:endParaRPr>
          </a:p>
          <a:p>
            <a:pPr lvl="1">
              <a:spcBef>
                <a:spcPts val="1200"/>
              </a:spcBef>
            </a:pPr>
            <a:r>
              <a:rPr kumimoji="1" lang="ja-JP" altLang="en-US" sz="7200" i="0" strike="noStrike" kern="1200" cap="none" spc="0" normalizeH="0" baseline="0" noProof="0" dirty="0" smtClean="0">
                <a:ln>
                  <a:noFill/>
                </a:ln>
                <a:effectLst/>
                <a:uLnTx/>
                <a:uFillTx/>
                <a:latin typeface="+mn-ea"/>
              </a:rPr>
              <a:t>　・</a:t>
            </a:r>
            <a:r>
              <a:rPr kumimoji="1" lang="en-US" altLang="ja-JP" sz="7200" b="0" i="0" kern="1200" cap="none" spc="0" normalizeH="0" baseline="0" noProof="0" dirty="0" smtClean="0">
                <a:ln>
                  <a:noFill/>
                </a:ln>
                <a:effectLst/>
                <a:uLnTx/>
                <a:uFillTx/>
                <a:latin typeface="+mn-ea"/>
              </a:rPr>
              <a:t>CLS</a:t>
            </a:r>
            <a:r>
              <a:rPr kumimoji="1" lang="ja-JP" altLang="en-US" sz="7200" b="0" i="0" kern="1200" cap="none" spc="0" normalizeH="0" baseline="0" noProof="0" dirty="0" smtClean="0">
                <a:ln>
                  <a:noFill/>
                </a:ln>
                <a:effectLst/>
                <a:uLnTx/>
                <a:uFillTx/>
                <a:latin typeface="+mn-ea"/>
              </a:rPr>
              <a:t>銀行を経由した決済に移行できない取引について、直接支払を要請している</a:t>
            </a:r>
            <a:endParaRPr kumimoji="1" lang="en-US" altLang="ja-JP" sz="7200" b="0" i="0" kern="1200" cap="none" spc="0" normalizeH="0" baseline="0" noProof="0" dirty="0" smtClean="0">
              <a:ln>
                <a:noFill/>
              </a:ln>
              <a:effectLst/>
              <a:uLnTx/>
              <a:uFillTx/>
              <a:latin typeface="+mn-ea"/>
            </a:endParaRPr>
          </a:p>
          <a:p>
            <a:pPr lvl="1"/>
            <a:r>
              <a:rPr lang="ja-JP" altLang="en-US" sz="7200" dirty="0">
                <a:latin typeface="+mn-ea"/>
              </a:rPr>
              <a:t>　</a:t>
            </a:r>
            <a:r>
              <a:rPr lang="ja-JP" altLang="en-US" sz="7200" dirty="0" smtClean="0">
                <a:latin typeface="+mn-ea"/>
              </a:rPr>
              <a:t>　</a:t>
            </a:r>
            <a:r>
              <a:rPr kumimoji="1" lang="ja-JP" altLang="en-US" sz="7200" b="0" i="0" kern="1200" cap="none" spc="0" normalizeH="0" baseline="0" noProof="0" dirty="0" smtClean="0">
                <a:ln>
                  <a:noFill/>
                </a:ln>
                <a:effectLst/>
                <a:uLnTx/>
                <a:uFillTx/>
                <a:latin typeface="+mn-ea"/>
              </a:rPr>
              <a:t>グローバル外為行動規範（原則</a:t>
            </a:r>
            <a:r>
              <a:rPr kumimoji="1" lang="en-US" altLang="ja-JP" sz="7200" b="0" i="0" kern="1200" cap="none" spc="0" normalizeH="0" baseline="0" noProof="0" dirty="0" smtClean="0">
                <a:ln>
                  <a:noFill/>
                </a:ln>
                <a:effectLst/>
                <a:uLnTx/>
                <a:uFillTx/>
                <a:latin typeface="+mn-ea"/>
              </a:rPr>
              <a:t>52</a:t>
            </a:r>
            <a:r>
              <a:rPr kumimoji="1" lang="ja-JP" altLang="en-US" sz="7200" b="0" i="0" kern="1200" cap="none" spc="0" normalizeH="0" baseline="0" noProof="0" dirty="0" smtClean="0">
                <a:ln>
                  <a:noFill/>
                </a:ln>
                <a:effectLst/>
                <a:uLnTx/>
                <a:uFillTx/>
                <a:latin typeface="+mn-ea"/>
              </a:rPr>
              <a:t>）の趣旨に照らして</a:t>
            </a:r>
            <a:r>
              <a:rPr kumimoji="1" lang="ja-JP" altLang="en-US" sz="7200" b="0" i="0" strike="noStrike" kern="1200" cap="none" spc="0" normalizeH="0" baseline="0" noProof="0" dirty="0" smtClean="0">
                <a:ln>
                  <a:noFill/>
                </a:ln>
                <a:effectLst/>
                <a:uLnTx/>
                <a:uFillTx/>
                <a:latin typeface="+mn-ea"/>
              </a:rPr>
              <a:t>別途の対応を検討する。</a:t>
            </a:r>
            <a:endParaRPr kumimoji="1" lang="en-US" altLang="ja-JP" sz="7200" b="0" i="0" strike="noStrike" kern="1200" cap="none" spc="0" normalizeH="0" baseline="0" noProof="0" dirty="0" smtClean="0">
              <a:ln>
                <a:noFill/>
              </a:ln>
              <a:effectLst/>
              <a:uLnTx/>
              <a:uFillTx/>
              <a:latin typeface="+mn-ea"/>
            </a:endParaRPr>
          </a:p>
          <a:p>
            <a:pPr lvl="1">
              <a:spcBef>
                <a:spcPts val="1200"/>
              </a:spcBef>
            </a:pPr>
            <a:r>
              <a:rPr lang="ja-JP" altLang="en-US" sz="7200" dirty="0" smtClean="0">
                <a:latin typeface="+mn-ea"/>
              </a:rPr>
              <a:t>　・</a:t>
            </a:r>
            <a:r>
              <a:rPr kumimoji="1" lang="ja-JP" altLang="en-US" sz="7200" b="0" i="0" strike="noStrike" kern="1200" cap="none" spc="0" normalizeH="0" baseline="0" noProof="0" dirty="0" smtClean="0">
                <a:ln>
                  <a:noFill/>
                </a:ln>
                <a:effectLst/>
                <a:uLnTx/>
                <a:uFillTx/>
                <a:latin typeface="+mn-ea"/>
              </a:rPr>
              <a:t>当該検討においては、</a:t>
            </a:r>
            <a:r>
              <a:rPr kumimoji="1" lang="ja-JP" altLang="en-US" sz="7200" i="0" strike="noStrike" kern="1200" cap="none" spc="0" normalizeH="0" baseline="0" noProof="0" dirty="0" smtClean="0">
                <a:ln>
                  <a:noFill/>
                </a:ln>
                <a:effectLst/>
                <a:uLnTx/>
                <a:uFillTx/>
                <a:latin typeface="+mn-ea"/>
              </a:rPr>
              <a:t>ベビー・ファンド為替における外貨決済口座の取扱い、トラ</a:t>
            </a:r>
            <a:endParaRPr kumimoji="1" lang="en-US" altLang="ja-JP" sz="7200" i="0" strike="noStrike" kern="1200" cap="none" spc="0" normalizeH="0" baseline="0" noProof="0" dirty="0" smtClean="0">
              <a:ln>
                <a:noFill/>
              </a:ln>
              <a:effectLst/>
              <a:uLnTx/>
              <a:uFillTx/>
              <a:latin typeface="+mn-ea"/>
            </a:endParaRPr>
          </a:p>
          <a:p>
            <a:pPr lvl="1"/>
            <a:r>
              <a:rPr lang="ja-JP" altLang="en-US" sz="7200" dirty="0">
                <a:latin typeface="+mn-ea"/>
              </a:rPr>
              <a:t>　</a:t>
            </a:r>
            <a:r>
              <a:rPr lang="ja-JP" altLang="en-US" sz="7200" dirty="0" smtClean="0">
                <a:latin typeface="+mn-ea"/>
              </a:rPr>
              <a:t>　</a:t>
            </a:r>
            <a:r>
              <a:rPr kumimoji="1" lang="ja-JP" altLang="en-US" sz="7200" i="0" strike="noStrike" kern="1200" cap="none" spc="0" normalizeH="0" baseline="0" noProof="0" dirty="0" smtClean="0">
                <a:ln>
                  <a:noFill/>
                </a:ln>
                <a:effectLst/>
                <a:uLnTx/>
                <a:uFillTx/>
                <a:latin typeface="+mn-ea"/>
              </a:rPr>
              <a:t>ンザクション数に応じて増加する送回金コストの抑制、ネッティング実務等の検討</a:t>
            </a:r>
            <a:endParaRPr kumimoji="1" lang="en-US" altLang="ja-JP" sz="7200" i="0" strike="noStrike" kern="1200" cap="none" spc="0" normalizeH="0" baseline="0" noProof="0" dirty="0" smtClean="0">
              <a:ln>
                <a:noFill/>
              </a:ln>
              <a:effectLst/>
              <a:uLnTx/>
              <a:uFillTx/>
              <a:latin typeface="+mn-ea"/>
            </a:endParaRPr>
          </a:p>
          <a:p>
            <a:pPr lvl="1"/>
            <a:r>
              <a:rPr lang="ja-JP" altLang="en-US" sz="7200" dirty="0">
                <a:latin typeface="+mn-ea"/>
              </a:rPr>
              <a:t>　</a:t>
            </a:r>
            <a:r>
              <a:rPr lang="ja-JP" altLang="en-US" sz="7200" dirty="0" smtClean="0">
                <a:latin typeface="+mn-ea"/>
              </a:rPr>
              <a:t>　</a:t>
            </a:r>
            <a:r>
              <a:rPr kumimoji="1" lang="ja-JP" altLang="en-US" sz="7200" i="0" strike="noStrike" kern="1200" cap="none" spc="0" normalizeH="0" baseline="0" noProof="0" dirty="0" smtClean="0">
                <a:ln>
                  <a:noFill/>
                </a:ln>
                <a:effectLst/>
                <a:uLnTx/>
                <a:uFillTx/>
                <a:latin typeface="+mn-ea"/>
              </a:rPr>
              <a:t>が主たる課題となる。</a:t>
            </a:r>
            <a:endParaRPr kumimoji="1" lang="en-US" altLang="ja-JP" sz="7200" i="0" strike="sngStrike" kern="1200" cap="none" spc="0" normalizeH="0" baseline="0" noProof="0" dirty="0" smtClean="0">
              <a:ln>
                <a:noFill/>
              </a:ln>
              <a:effectLst/>
              <a:uLnTx/>
              <a:uFillTx/>
              <a:latin typeface="+mn-ea"/>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ja-JP" sz="5500" b="0" i="0" strike="noStrike" kern="1200" cap="none" spc="0" normalizeH="0" baseline="0" noProof="0" dirty="0" smtClean="0">
              <a:ln>
                <a:noFill/>
              </a:ln>
              <a:solidFill>
                <a:schemeClr val="tx1"/>
              </a:solidFill>
              <a:effectLst/>
              <a:uLnTx/>
              <a:uFillTx/>
              <a:latin typeface="+mn-ea"/>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32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6" name="直線コネクタ 5"/>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 name="スライド番号プレースホルダー 3"/>
          <p:cNvSpPr>
            <a:spLocks noGrp="1"/>
          </p:cNvSpPr>
          <p:nvPr>
            <p:ph type="sldNum" sz="quarter" idx="12"/>
          </p:nvPr>
        </p:nvSpPr>
        <p:spPr>
          <a:xfrm>
            <a:off x="7010400" y="6492875"/>
            <a:ext cx="2133600" cy="365125"/>
          </a:xfrm>
        </p:spPr>
        <p:txBody>
          <a:bodyPr/>
          <a:lstStyle/>
          <a:p>
            <a:r>
              <a:rPr lang="en-US" altLang="ja-JP" dirty="0"/>
              <a:t>5</a:t>
            </a:r>
            <a:endParaRPr kumimoji="1" lang="ja-JP" altLang="en-US" dirty="0"/>
          </a:p>
        </p:txBody>
      </p:sp>
    </p:spTree>
    <p:extLst>
      <p:ext uri="{BB962C8B-B14F-4D97-AF65-F5344CB8AC3E}">
        <p14:creationId xmlns:p14="http://schemas.microsoft.com/office/powerpoint/2010/main" val="4197023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kumimoji="1" lang="en-US" altLang="ja-JP" dirty="0" smtClean="0"/>
              <a:t>6</a:t>
            </a:r>
            <a:endParaRPr kumimoji="1" lang="ja-JP" altLang="en-US" dirty="0"/>
          </a:p>
        </p:txBody>
      </p:sp>
      <p:sp>
        <p:nvSpPr>
          <p:cNvPr id="5" name="タイトル 1"/>
          <p:cNvSpPr>
            <a:spLocks noGrp="1"/>
          </p:cNvSpPr>
          <p:nvPr>
            <p:ph type="title"/>
          </p:nvPr>
        </p:nvSpPr>
        <p:spPr>
          <a:xfrm>
            <a:off x="395536" y="360040"/>
            <a:ext cx="8229600" cy="404664"/>
          </a:xfrm>
        </p:spPr>
        <p:txBody>
          <a:bodyPr>
            <a:normAutofit/>
          </a:bodyPr>
          <a:lstStyle/>
          <a:p>
            <a:r>
              <a:rPr lang="ja-JP" altLang="en-US" sz="1800" b="1" dirty="0" smtClean="0">
                <a:latin typeface="+mj-ea"/>
              </a:rPr>
              <a:t>用語集</a:t>
            </a:r>
            <a:endParaRPr kumimoji="1" lang="ja-JP" altLang="en-US" sz="1800" b="1" dirty="0"/>
          </a:p>
        </p:txBody>
      </p:sp>
      <p:graphicFrame>
        <p:nvGraphicFramePr>
          <p:cNvPr id="6" name="表 5"/>
          <p:cNvGraphicFramePr>
            <a:graphicFrameLocks noGrp="1"/>
          </p:cNvGraphicFramePr>
          <p:nvPr>
            <p:extLst>
              <p:ext uri="{D42A27DB-BD31-4B8C-83A1-F6EECF244321}">
                <p14:modId xmlns:p14="http://schemas.microsoft.com/office/powerpoint/2010/main" val="3840282276"/>
              </p:ext>
            </p:extLst>
          </p:nvPr>
        </p:nvGraphicFramePr>
        <p:xfrm>
          <a:off x="251520" y="836714"/>
          <a:ext cx="8568952" cy="5600742"/>
        </p:xfrm>
        <a:graphic>
          <a:graphicData uri="http://schemas.openxmlformats.org/drawingml/2006/table">
            <a:tbl>
              <a:tblPr firstRow="1" bandRow="1">
                <a:tableStyleId>{5C22544A-7EE6-4342-B048-85BDC9FD1C3A}</a:tableStyleId>
              </a:tblPr>
              <a:tblGrid>
                <a:gridCol w="1075544"/>
                <a:gridCol w="7493408"/>
              </a:tblGrid>
              <a:tr h="265918">
                <a:tc>
                  <a:txBody>
                    <a:bodyPr/>
                    <a:lstStyle/>
                    <a:p>
                      <a:pPr algn="ctr"/>
                      <a:r>
                        <a:rPr kumimoji="1" lang="ja-JP" altLang="en-US" sz="1100" dirty="0" smtClean="0"/>
                        <a:t>用　語</a:t>
                      </a:r>
                      <a:endParaRPr kumimoji="1" lang="ja-JP" altLang="en-US" sz="1100" dirty="0"/>
                    </a:p>
                  </a:txBody>
                  <a:tcPr/>
                </a:tc>
                <a:tc>
                  <a:txBody>
                    <a:bodyPr/>
                    <a:lstStyle/>
                    <a:p>
                      <a:pPr algn="ctr"/>
                      <a:r>
                        <a:rPr kumimoji="1" lang="ja-JP" altLang="en-US" sz="1100" dirty="0" smtClean="0"/>
                        <a:t>意　味</a:t>
                      </a:r>
                      <a:endParaRPr kumimoji="1" lang="ja-JP" altLang="en-US" sz="1100" dirty="0"/>
                    </a:p>
                  </a:txBody>
                  <a:tcPr/>
                </a:tc>
              </a:tr>
              <a:tr h="375413">
                <a:tc>
                  <a:txBody>
                    <a:bodyPr/>
                    <a:lstStyle/>
                    <a:p>
                      <a:r>
                        <a:rPr kumimoji="1" lang="en-US" altLang="ja-JP" sz="900" dirty="0" smtClean="0"/>
                        <a:t>CLS</a:t>
                      </a:r>
                      <a:endParaRPr kumimoji="1" lang="ja-JP" altLang="en-US" sz="900" dirty="0"/>
                    </a:p>
                  </a:txBody>
                  <a:tcPr/>
                </a:tc>
                <a:tc>
                  <a:txBody>
                    <a:bodyPr/>
                    <a:lstStyle/>
                    <a:p>
                      <a:r>
                        <a:rPr kumimoji="1" lang="ja-JP" altLang="en-US" sz="900" dirty="0" smtClean="0"/>
                        <a:t>多通貨同時決済（</a:t>
                      </a:r>
                      <a:r>
                        <a:rPr kumimoji="1" lang="en-US" altLang="ja-JP" sz="900" dirty="0" smtClean="0"/>
                        <a:t>PVP</a:t>
                      </a:r>
                      <a:r>
                        <a:rPr kumimoji="1" lang="ja-JP" altLang="en-US" sz="900" dirty="0" smtClean="0"/>
                        <a:t>＝</a:t>
                      </a:r>
                      <a:r>
                        <a:rPr kumimoji="1" lang="en-US" altLang="ja-JP" sz="900" dirty="0" smtClean="0"/>
                        <a:t>Payment Versus Payment</a:t>
                      </a:r>
                      <a:r>
                        <a:rPr kumimoji="1" lang="ja-JP" altLang="en-US" sz="900" dirty="0" smtClean="0"/>
                        <a:t>）を世界的な規模で提供する</a:t>
                      </a:r>
                      <a:r>
                        <a:rPr kumimoji="1" lang="en-US" altLang="ja-JP" sz="900" dirty="0" smtClean="0"/>
                        <a:t>Continuous Linked Settlement</a:t>
                      </a:r>
                      <a:r>
                        <a:rPr kumimoji="1" lang="ja-JP" altLang="en-US" sz="900" dirty="0" smtClean="0"/>
                        <a:t>（</a:t>
                      </a:r>
                      <a:r>
                        <a:rPr kumimoji="1" lang="en-US" altLang="ja-JP" sz="900" dirty="0" smtClean="0"/>
                        <a:t>CLS</a:t>
                      </a:r>
                      <a:r>
                        <a:rPr kumimoji="1" lang="ja-JP" altLang="en-US" sz="900" dirty="0" smtClean="0"/>
                        <a:t>）銀行のこと（取扱通貨 ： </a:t>
                      </a:r>
                      <a:r>
                        <a:rPr kumimoji="1" lang="en-US" altLang="ja-JP" sz="900" dirty="0" smtClean="0"/>
                        <a:t>18</a:t>
                      </a:r>
                      <a:r>
                        <a:rPr kumimoji="1" lang="ja-JP" altLang="en-US" sz="900" dirty="0" smtClean="0"/>
                        <a:t>通貨）。同行を利用した</a:t>
                      </a:r>
                      <a:r>
                        <a:rPr kumimoji="1" lang="en-US" altLang="ja-JP" sz="900" dirty="0" smtClean="0"/>
                        <a:t>PVP</a:t>
                      </a:r>
                      <a:r>
                        <a:rPr kumimoji="1" lang="ja-JP" altLang="en-US" sz="900" dirty="0" smtClean="0"/>
                        <a:t>決済を「</a:t>
                      </a:r>
                      <a:r>
                        <a:rPr kumimoji="1" lang="en-US" altLang="ja-JP" sz="900" dirty="0" smtClean="0"/>
                        <a:t>CLS</a:t>
                      </a:r>
                      <a:r>
                        <a:rPr kumimoji="1" lang="ja-JP" altLang="en-US" sz="900" dirty="0" smtClean="0"/>
                        <a:t>決済」、</a:t>
                      </a:r>
                      <a:r>
                        <a:rPr kumimoji="1" lang="en-US" altLang="ja-JP" sz="900" dirty="0" smtClean="0"/>
                        <a:t>CLS</a:t>
                      </a:r>
                      <a:r>
                        <a:rPr kumimoji="1" lang="ja-JP" altLang="en-US" sz="900" dirty="0" smtClean="0"/>
                        <a:t>決済を行う為替取引を「</a:t>
                      </a:r>
                      <a:r>
                        <a:rPr kumimoji="1" lang="en-US" altLang="ja-JP" sz="900" dirty="0" smtClean="0"/>
                        <a:t>CLS</a:t>
                      </a:r>
                      <a:r>
                        <a:rPr kumimoji="1" lang="ja-JP" altLang="en-US" sz="900" dirty="0" smtClean="0"/>
                        <a:t>取引」、</a:t>
                      </a:r>
                      <a:r>
                        <a:rPr kumimoji="1" lang="en-US" altLang="ja-JP" sz="900" dirty="0" smtClean="0"/>
                        <a:t>CLS</a:t>
                      </a:r>
                      <a:r>
                        <a:rPr kumimoji="1" lang="ja-JP" altLang="en-US" sz="900" dirty="0" smtClean="0"/>
                        <a:t>決済を前提とする信託ファンドを「</a:t>
                      </a:r>
                      <a:r>
                        <a:rPr kumimoji="1" lang="en-US" altLang="ja-JP" sz="900" dirty="0" smtClean="0"/>
                        <a:t>CLS</a:t>
                      </a:r>
                      <a:r>
                        <a:rPr kumimoji="1" lang="ja-JP" altLang="en-US" sz="900" dirty="0" smtClean="0"/>
                        <a:t>対象ファンド」等と呼ぶ。</a:t>
                      </a:r>
                      <a:endParaRPr kumimoji="1" lang="ja-JP" altLang="en-US" sz="900" dirty="0"/>
                    </a:p>
                  </a:txBody>
                  <a:tcPr/>
                </a:tc>
              </a:tr>
              <a:tr h="375413">
                <a:tc>
                  <a:txBody>
                    <a:bodyPr/>
                    <a:lstStyle/>
                    <a:p>
                      <a:r>
                        <a:rPr kumimoji="1" lang="ja-JP" altLang="en-US" sz="900" dirty="0" smtClean="0"/>
                        <a:t>グローバル</a:t>
                      </a:r>
                      <a:endParaRPr kumimoji="1" lang="en-US" altLang="ja-JP" sz="900" dirty="0" smtClean="0"/>
                    </a:p>
                    <a:p>
                      <a:r>
                        <a:rPr kumimoji="1" lang="ja-JP" altLang="en-US" sz="900" dirty="0" smtClean="0"/>
                        <a:t>外為行動規範</a:t>
                      </a:r>
                      <a:endParaRPr kumimoji="1" lang="ja-JP" altLang="en-US" sz="900" dirty="0"/>
                    </a:p>
                  </a:txBody>
                  <a:tcPr/>
                </a:tc>
                <a:tc>
                  <a:txBody>
                    <a:bodyPr/>
                    <a:lstStyle/>
                    <a:p>
                      <a:r>
                        <a:rPr lang="en-US" altLang="ja-JP" sz="900" dirty="0" smtClean="0"/>
                        <a:t>2017</a:t>
                      </a:r>
                      <a:r>
                        <a:rPr lang="ja-JP" altLang="en-US" sz="900" dirty="0" smtClean="0"/>
                        <a:t>年</a:t>
                      </a:r>
                      <a:r>
                        <a:rPr lang="en-US" altLang="ja-JP" sz="900" dirty="0" smtClean="0"/>
                        <a:t>5</a:t>
                      </a:r>
                      <a:r>
                        <a:rPr lang="ja-JP" altLang="en-US" sz="900" dirty="0" smtClean="0"/>
                        <a:t>月に公表された「</a:t>
                      </a:r>
                      <a:r>
                        <a:rPr lang="en-US" altLang="ja-JP" sz="900" dirty="0" smtClean="0"/>
                        <a:t>FX global code</a:t>
                      </a:r>
                      <a:r>
                        <a:rPr lang="ja-JP" altLang="en-US" sz="900" dirty="0" smtClean="0"/>
                        <a:t>」のことで、外国為替市場における適切な慣行に関する一連のグローバルな原則を示し、外国為替ホールセール市場の健全性と円滑な機能の促進に向けた共通のガイドラインを示すために策定されたもの。</a:t>
                      </a:r>
                      <a:endParaRPr kumimoji="1" lang="ja-JP" altLang="en-US" sz="900" dirty="0"/>
                    </a:p>
                  </a:txBody>
                  <a:tcPr/>
                </a:tc>
              </a:tr>
              <a:tr h="516193">
                <a:tc>
                  <a:txBody>
                    <a:bodyPr/>
                    <a:lstStyle/>
                    <a:p>
                      <a:r>
                        <a:rPr kumimoji="1" lang="en-US" altLang="ja-JP" sz="900" dirty="0" smtClean="0"/>
                        <a:t>SSI</a:t>
                      </a:r>
                      <a:endParaRPr kumimoji="1" lang="ja-JP" altLang="en-US" sz="900" dirty="0"/>
                    </a:p>
                  </a:txBody>
                  <a:tcPr/>
                </a:tc>
                <a:tc>
                  <a:txBody>
                    <a:bodyPr/>
                    <a:lstStyle/>
                    <a:p>
                      <a:r>
                        <a:rPr kumimoji="1" lang="ja-JP" altLang="en-US" sz="900" dirty="0" smtClean="0"/>
                        <a:t>決済情報に係る事前の取決を行うための標準決済指図（</a:t>
                      </a:r>
                      <a:r>
                        <a:rPr kumimoji="1" lang="en-US" altLang="ja-JP" sz="900" dirty="0" smtClean="0"/>
                        <a:t>standing settlement instructions</a:t>
                      </a:r>
                      <a:r>
                        <a:rPr kumimoji="1" lang="ja-JP" altLang="en-US" sz="900" dirty="0" smtClean="0"/>
                        <a:t>：</a:t>
                      </a:r>
                      <a:r>
                        <a:rPr kumimoji="1" lang="en-US" altLang="ja-JP" sz="900" dirty="0" smtClean="0"/>
                        <a:t>SSI</a:t>
                      </a:r>
                      <a:r>
                        <a:rPr kumimoji="1" lang="ja-JP" altLang="en-US" sz="900" dirty="0" smtClean="0"/>
                        <a:t>）のこと。グローバル外為行動規範の原則</a:t>
                      </a:r>
                      <a:r>
                        <a:rPr kumimoji="1" lang="en-US" altLang="ja-JP" sz="900" dirty="0" smtClean="0"/>
                        <a:t>51</a:t>
                      </a:r>
                      <a:r>
                        <a:rPr kumimoji="1" lang="ja-JP" altLang="en-US" sz="900" dirty="0" smtClean="0"/>
                        <a:t>には、「市場参加者は、取引関係にある相手との間で、実務上可能な場合には、該当する全ての商品及び通貨のための</a:t>
                      </a:r>
                      <a:r>
                        <a:rPr kumimoji="1" lang="en-US" altLang="ja-JP" sz="900" dirty="0" smtClean="0"/>
                        <a:t>SSI</a:t>
                      </a:r>
                      <a:r>
                        <a:rPr kumimoji="1" lang="ja-JP" altLang="en-US" sz="900" dirty="0" smtClean="0"/>
                        <a:t>を用いるべき」とある。取引当事者間にて事前にこの</a:t>
                      </a:r>
                      <a:r>
                        <a:rPr kumimoji="1" lang="en-US" altLang="ja-JP" sz="900" dirty="0" smtClean="0"/>
                        <a:t>SSI</a:t>
                      </a:r>
                      <a:r>
                        <a:rPr kumimoji="1" lang="ja-JP" altLang="en-US" sz="900" dirty="0" smtClean="0"/>
                        <a:t>を認証済みの標準化されたメッセージフォーマットにて相手方に通知し、決済方法を確認し合うことを一般的に「</a:t>
                      </a:r>
                      <a:r>
                        <a:rPr kumimoji="1" lang="en-US" altLang="ja-JP" sz="900" dirty="0" smtClean="0"/>
                        <a:t>SSI</a:t>
                      </a:r>
                      <a:r>
                        <a:rPr kumimoji="1" lang="ja-JP" altLang="en-US" sz="900" dirty="0" smtClean="0"/>
                        <a:t>の交換」と呼んでいる。</a:t>
                      </a:r>
                      <a:endParaRPr kumimoji="1" lang="en-US" altLang="ja-JP" sz="900" dirty="0" smtClean="0"/>
                    </a:p>
                  </a:txBody>
                  <a:tcPr/>
                </a:tc>
              </a:tr>
              <a:tr h="234633">
                <a:tc>
                  <a:txBody>
                    <a:bodyPr/>
                    <a:lstStyle/>
                    <a:p>
                      <a:r>
                        <a:rPr kumimoji="1" lang="en-US" altLang="ja-JP" sz="900" dirty="0" smtClean="0"/>
                        <a:t>MT202</a:t>
                      </a:r>
                      <a:endParaRPr kumimoji="1" lang="ja-JP" altLang="en-US" sz="900" dirty="0"/>
                    </a:p>
                  </a:txBody>
                  <a:tcPr/>
                </a:tc>
                <a:tc>
                  <a:txBody>
                    <a:bodyPr/>
                    <a:lstStyle/>
                    <a:p>
                      <a:r>
                        <a:rPr kumimoji="1" lang="en-US" altLang="ja-JP" sz="900" dirty="0" smtClean="0"/>
                        <a:t>SWIFT Message MT202 </a:t>
                      </a:r>
                      <a:r>
                        <a:rPr kumimoji="1" lang="ja-JP" altLang="en-US" sz="900" dirty="0" smtClean="0"/>
                        <a:t>のことで、一般金融機関間送金のメッセージタイプ。</a:t>
                      </a:r>
                      <a:endParaRPr kumimoji="1" lang="ja-JP" altLang="en-US" sz="900" dirty="0"/>
                    </a:p>
                  </a:txBody>
                  <a:tcPr/>
                </a:tc>
              </a:tr>
              <a:tr h="234633">
                <a:tc>
                  <a:txBody>
                    <a:bodyPr/>
                    <a:lstStyle/>
                    <a:p>
                      <a:r>
                        <a:rPr kumimoji="1" lang="ja-JP" altLang="en-US" sz="900" dirty="0" smtClean="0"/>
                        <a:t>グロス決済</a:t>
                      </a:r>
                      <a:endParaRPr kumimoji="1" lang="ja-JP" altLang="en-US" sz="900" dirty="0"/>
                    </a:p>
                  </a:txBody>
                  <a:tcPr/>
                </a:tc>
                <a:tc>
                  <a:txBody>
                    <a:bodyPr/>
                    <a:lstStyle/>
                    <a:p>
                      <a:r>
                        <a:rPr kumimoji="1" lang="ja-JP" altLang="en-US" sz="900" dirty="0" smtClean="0"/>
                        <a:t>取引当事者間に存在する取引相手に対する複数の債権・債務を相殺せず、取引</a:t>
                      </a:r>
                      <a:r>
                        <a:rPr kumimoji="1" lang="en-US" altLang="ja-JP" sz="900" dirty="0" smtClean="0"/>
                        <a:t>1</a:t>
                      </a:r>
                      <a:r>
                        <a:rPr kumimoji="1" lang="ja-JP" altLang="en-US" sz="900" dirty="0" smtClean="0"/>
                        <a:t>件毎に決済すること。</a:t>
                      </a:r>
                      <a:endParaRPr kumimoji="1" lang="ja-JP" altLang="en-US" sz="900" dirty="0"/>
                    </a:p>
                  </a:txBody>
                  <a:tcPr/>
                </a:tc>
              </a:tr>
              <a:tr h="375413">
                <a:tc>
                  <a:txBody>
                    <a:bodyPr/>
                    <a:lstStyle/>
                    <a:p>
                      <a:r>
                        <a:rPr kumimoji="1" lang="ja-JP" altLang="en-US" sz="900" dirty="0" smtClean="0"/>
                        <a:t>分割・期日短縮</a:t>
                      </a:r>
                      <a:endParaRPr kumimoji="1" lang="ja-JP" altLang="en-US" sz="900" dirty="0"/>
                    </a:p>
                  </a:txBody>
                  <a:tcPr/>
                </a:tc>
                <a:tc>
                  <a:txBody>
                    <a:bodyPr/>
                    <a:lstStyle/>
                    <a:p>
                      <a:r>
                        <a:rPr kumimoji="1" lang="ja-JP" altLang="en-US" sz="900" dirty="0" smtClean="0"/>
                        <a:t>日本の信託ファンドにおいては、投信での大量解約に伴う円キャッシュの確保が必要な場合や、マザーベビーファンドにおける組入比率の調整が必要な場合などに、既に存在する為替取引について、分割 や 期日の短縮を行うことがある。</a:t>
                      </a:r>
                      <a:endParaRPr kumimoji="1" lang="ja-JP" altLang="en-US" sz="900" dirty="0"/>
                    </a:p>
                  </a:txBody>
                  <a:tcPr/>
                </a:tc>
              </a:tr>
              <a:tr h="755745">
                <a:tc>
                  <a:txBody>
                    <a:bodyPr/>
                    <a:lstStyle/>
                    <a:p>
                      <a:r>
                        <a:rPr kumimoji="1" lang="ja-JP" altLang="en-US" sz="900" dirty="0" smtClean="0"/>
                        <a:t>セットオフ</a:t>
                      </a:r>
                      <a:endParaRPr kumimoji="1" lang="ja-JP" altLang="en-US" sz="900" dirty="0"/>
                    </a:p>
                  </a:txBody>
                  <a:tcPr/>
                </a:tc>
                <a:tc>
                  <a:txBody>
                    <a:bodyPr/>
                    <a:lstStyle/>
                    <a:p>
                      <a:r>
                        <a:rPr kumimoji="1" lang="ja-JP" altLang="en-US" sz="900" dirty="0" smtClean="0">
                          <a:solidFill>
                            <a:schemeClr val="tx1"/>
                          </a:solidFill>
                        </a:rPr>
                        <a:t>運用手法の一つで、主にヘッジを目的として取引したオプション・先物・為替予約取引について、ヘッジポジションと同一条件で逆のポジションとなる取引を行い、ポジションを相殺（セットオフ）すること。セットオフ取引は、最良執行の観点から、当初ヘッジ目的の約定をした為替銀行とは異なる為替銀行（他行）との間で約定することがある。この場合、当該通貨売りサイドの銀行から買いサイドの銀行に直接送金することにより、カストディアン口座の入出金（実際の資金異動）を割愛する日本独特のファンド慣行があり、決済実務では、この決済方法を「他行間セットオフ」と呼ぶことがある。</a:t>
                      </a:r>
                      <a:endParaRPr kumimoji="1" lang="ja-JP" altLang="en-US" sz="900" dirty="0">
                        <a:solidFill>
                          <a:schemeClr val="tx1"/>
                        </a:solidFill>
                      </a:endParaRPr>
                    </a:p>
                  </a:txBody>
                  <a:tcPr/>
                </a:tc>
              </a:tr>
              <a:tr h="684169">
                <a:tc>
                  <a:txBody>
                    <a:bodyPr/>
                    <a:lstStyle/>
                    <a:p>
                      <a:r>
                        <a:rPr kumimoji="1" lang="ja-JP" altLang="en-US" sz="900" dirty="0" smtClean="0"/>
                        <a:t>ネッティング</a:t>
                      </a:r>
                      <a:endParaRPr kumimoji="1" lang="ja-JP" altLang="en-US" sz="900" dirty="0"/>
                    </a:p>
                  </a:txBody>
                  <a:tcPr/>
                </a:tc>
                <a:tc>
                  <a:txBody>
                    <a:bodyPr/>
                    <a:lstStyle/>
                    <a:p>
                      <a:r>
                        <a:rPr kumimoji="1" lang="ja-JP" altLang="en-US" sz="900" dirty="0" smtClean="0">
                          <a:solidFill>
                            <a:schemeClr val="tx1"/>
                          </a:solidFill>
                        </a:rPr>
                        <a:t>資金決済額を圧縮するための決済方法で、取引当事者間で予め合意のうえ、当事者間の買いと売りの決済額（為替であれば外貨決済額）を相殺し、差額分のみを決済する方法。グロス決済に比べ、決済金額が圧縮されるため、決済リスクの削減効果がある。なお、取引当事者二者間で行うのが「バイラテラル・ネッティング」で、取引当事者三者間以上で行うのが「マルチラテラル・ネッティング」である。但し、ネッティング後の資金決済は、通貨流通国ごとのタイムゾーンで決済されるため、ヘルシュタットリスク（時差リスク）を回避することはできない。</a:t>
                      </a:r>
                      <a:endParaRPr kumimoji="1" lang="ja-JP" altLang="en-US" sz="900" dirty="0">
                        <a:solidFill>
                          <a:schemeClr val="tx1"/>
                        </a:solidFill>
                      </a:endParaRPr>
                    </a:p>
                  </a:txBody>
                  <a:tcPr/>
                </a:tc>
              </a:tr>
              <a:tr h="656973">
                <a:tc>
                  <a:txBody>
                    <a:bodyPr/>
                    <a:lstStyle/>
                    <a:p>
                      <a:r>
                        <a:rPr kumimoji="1" lang="ja-JP" altLang="en-US" sz="900" dirty="0" smtClean="0">
                          <a:solidFill>
                            <a:schemeClr val="tx1"/>
                          </a:solidFill>
                        </a:rPr>
                        <a:t>直接支払</a:t>
                      </a:r>
                      <a:endParaRPr kumimoji="1" lang="en-US" altLang="ja-JP" sz="900" dirty="0" smtClean="0">
                        <a:solidFill>
                          <a:schemeClr val="tx1"/>
                        </a:solidFill>
                      </a:endParaRPr>
                    </a:p>
                    <a:p>
                      <a:r>
                        <a:rPr kumimoji="1" lang="ja-JP" altLang="en-US" sz="900" dirty="0" smtClean="0">
                          <a:solidFill>
                            <a:schemeClr val="tx1"/>
                          </a:solidFill>
                        </a:rPr>
                        <a:t>第三者支払</a:t>
                      </a:r>
                      <a:endParaRPr kumimoji="1" lang="en-US" altLang="ja-JP" sz="900" dirty="0" smtClean="0">
                        <a:solidFill>
                          <a:schemeClr val="tx1"/>
                        </a:solidFill>
                      </a:endParaRPr>
                    </a:p>
                    <a:p>
                      <a:r>
                        <a:rPr kumimoji="1" lang="ja-JP" altLang="en-US" sz="900" dirty="0" smtClean="0">
                          <a:solidFill>
                            <a:schemeClr val="tx1"/>
                          </a:solidFill>
                        </a:rPr>
                        <a:t>直接送金方式</a:t>
                      </a:r>
                      <a:endParaRPr kumimoji="1" lang="en-US" altLang="ja-JP" sz="900" dirty="0" smtClean="0">
                        <a:solidFill>
                          <a:schemeClr val="tx1"/>
                        </a:solidFill>
                      </a:endParaRPr>
                    </a:p>
                    <a:p>
                      <a:endParaRPr kumimoji="1" lang="ja-JP" altLang="en-US" sz="900" dirty="0">
                        <a:solidFill>
                          <a:schemeClr val="tx1"/>
                        </a:solidFill>
                      </a:endParaRPr>
                    </a:p>
                  </a:txBody>
                  <a:tcPr/>
                </a:tc>
                <a:tc>
                  <a:txBody>
                    <a:bodyPr/>
                    <a:lstStyle/>
                    <a:p>
                      <a:r>
                        <a:rPr kumimoji="1" lang="ja-JP" altLang="en-US" sz="900" dirty="0" smtClean="0">
                          <a:solidFill>
                            <a:schemeClr val="tx1"/>
                          </a:solidFill>
                        </a:rPr>
                        <a:t>グローバル外為行動規範の原則</a:t>
                      </a:r>
                      <a:r>
                        <a:rPr kumimoji="1" lang="en-US" altLang="ja-JP" sz="900" dirty="0" smtClean="0">
                          <a:solidFill>
                            <a:schemeClr val="tx1"/>
                          </a:solidFill>
                        </a:rPr>
                        <a:t>52</a:t>
                      </a:r>
                      <a:r>
                        <a:rPr kumimoji="1" lang="ja-JP" altLang="en-US" sz="900" dirty="0" smtClean="0">
                          <a:solidFill>
                            <a:schemeClr val="tx1"/>
                          </a:solidFill>
                        </a:rPr>
                        <a:t>には、「市場参加者は、外国為替取引に際し、直接支払を要請すべきであり、第三者支払によってオペレーショナルリスクが顕著に高まるほか、全ての取引当事者をマネーロンダリング又はその他不正行為に巻き込む可能性もあることを認識すべきである」とある。「他行間セットオフ」における従来のネッティング決済の結果生じる、異なる為替銀行間での直接送金方式（非</a:t>
                      </a:r>
                      <a:r>
                        <a:rPr kumimoji="1" lang="en-US" altLang="ja-JP" sz="900" dirty="0" smtClean="0">
                          <a:solidFill>
                            <a:schemeClr val="tx1"/>
                          </a:solidFill>
                        </a:rPr>
                        <a:t>CLS</a:t>
                      </a:r>
                      <a:r>
                        <a:rPr kumimoji="1" lang="ja-JP" altLang="en-US" sz="900" dirty="0" smtClean="0">
                          <a:solidFill>
                            <a:schemeClr val="tx1"/>
                          </a:solidFill>
                        </a:rPr>
                        <a:t>決済取引）は「第三者支払」に該当することから、これを「直接支払」に是正して行く必要がある。</a:t>
                      </a:r>
                      <a:endParaRPr kumimoji="1" lang="ja-JP" altLang="en-US" sz="900" dirty="0">
                        <a:solidFill>
                          <a:schemeClr val="tx1"/>
                        </a:solidFill>
                      </a:endParaRPr>
                    </a:p>
                  </a:txBody>
                  <a:tcPr/>
                </a:tc>
              </a:tr>
              <a:tr h="6569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ベビー・ファンド</a:t>
                      </a:r>
                      <a:endParaRPr kumimoji="1" lang="en-US" altLang="ja-JP"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為替</a:t>
                      </a:r>
                      <a:endParaRPr kumimoji="1" lang="ja-JP" altLang="en-US" sz="900" dirty="0"/>
                    </a:p>
                  </a:txBody>
                  <a:tcPr/>
                </a:tc>
                <a:tc>
                  <a:txBody>
                    <a:bodyPr/>
                    <a:lstStyle/>
                    <a:p>
                      <a:r>
                        <a:rPr kumimoji="1" lang="ja-JP" altLang="en-US" sz="900" dirty="0" smtClean="0"/>
                        <a:t>投信の中には外国有価証券を保有するマザーファンドが為替予約を行うベビーファンドをぶら下げた構図のファンドがある。その中で、各ベビーにはマザーの組入比率やヘッジ比率のガイドラインがあり、為替ヘッジ後の為替変動により評価損益が積み上がってくると、それらのガイドラインに抵触してしまう。この場合、調整の形でベビーの為替予約のポジション積み増しや、ポジション解消の益出しのため為替予約取引を分割・期日短縮しセットオフする必要が生じる。</a:t>
                      </a:r>
                    </a:p>
                  </a:txBody>
                  <a:tcPr/>
                </a:tc>
              </a:tr>
              <a:tr h="234633">
                <a:tc>
                  <a:txBody>
                    <a:bodyPr/>
                    <a:lstStyle/>
                    <a:p>
                      <a:r>
                        <a:rPr kumimoji="1" lang="en-US" altLang="ja-JP" sz="900" dirty="0" smtClean="0"/>
                        <a:t>Rescind</a:t>
                      </a:r>
                      <a:endParaRPr kumimoji="1" lang="ja-JP" altLang="en-US" sz="900" dirty="0"/>
                    </a:p>
                  </a:txBody>
                  <a:tcPr/>
                </a:tc>
                <a:tc>
                  <a:txBody>
                    <a:bodyPr/>
                    <a:lstStyle/>
                    <a:p>
                      <a:r>
                        <a:rPr kumimoji="1" lang="ja-JP" altLang="en-US" sz="900" dirty="0" smtClean="0"/>
                        <a:t>「取り消し」のこと。</a:t>
                      </a:r>
                      <a:endParaRPr kumimoji="1" lang="ja-JP" altLang="en-US" sz="900" dirty="0"/>
                    </a:p>
                  </a:txBody>
                  <a:tcPr/>
                </a:tc>
              </a:tr>
              <a:tr h="234633">
                <a:tc>
                  <a:txBody>
                    <a:bodyPr/>
                    <a:lstStyle/>
                    <a:p>
                      <a:r>
                        <a:rPr kumimoji="1" lang="en-US" altLang="ja-JP" sz="900" dirty="0" smtClean="0"/>
                        <a:t>MT300</a:t>
                      </a:r>
                      <a:endParaRPr kumimoji="1" lang="ja-JP" altLang="en-US" sz="900" dirty="0"/>
                    </a:p>
                  </a:txBody>
                  <a:tcPr/>
                </a:tc>
                <a:tc>
                  <a:txBody>
                    <a:bodyPr/>
                    <a:lstStyle/>
                    <a:p>
                      <a:r>
                        <a:rPr kumimoji="1" lang="en-US" altLang="ja-JP" sz="900" dirty="0" smtClean="0"/>
                        <a:t>SWIFT Message MT300 </a:t>
                      </a:r>
                      <a:r>
                        <a:rPr kumimoji="1" lang="ja-JP" altLang="en-US" sz="900" dirty="0" smtClean="0"/>
                        <a:t>のことで、外国為替のコンファメーションのメッセージタイプ。</a:t>
                      </a:r>
                      <a:endParaRPr kumimoji="1" lang="ja-JP" altLang="en-US" sz="900" dirty="0"/>
                    </a:p>
                  </a:txBody>
                  <a:tcPr/>
                </a:tc>
              </a:tr>
            </a:tbl>
          </a:graphicData>
        </a:graphic>
      </p:graphicFrame>
      <p:sp>
        <p:nvSpPr>
          <p:cNvPr id="7" name="テキスト ボックス 6"/>
          <p:cNvSpPr txBox="1"/>
          <p:nvPr/>
        </p:nvSpPr>
        <p:spPr>
          <a:xfrm>
            <a:off x="7164288" y="221060"/>
            <a:ext cx="1152128" cy="369332"/>
          </a:xfrm>
          <a:prstGeom prst="rect">
            <a:avLst/>
          </a:prstGeom>
          <a:noFill/>
          <a:ln w="12700" cmpd="dbl">
            <a:solidFill>
              <a:schemeClr val="tx1"/>
            </a:solidFill>
          </a:ln>
          <a:effectLst>
            <a:innerShdw blurRad="63500" dist="50800" dir="2700000">
              <a:prstClr val="black">
                <a:alpha val="50000"/>
              </a:prstClr>
            </a:innerShdw>
          </a:effectLst>
        </p:spPr>
        <p:txBody>
          <a:bodyPr wrap="square" rtlCol="0">
            <a:spAutoFit/>
          </a:bodyPr>
          <a:lstStyle/>
          <a:p>
            <a:pPr algn="ctr"/>
            <a:r>
              <a:rPr kumimoji="1" lang="ja-JP" altLang="en-US" dirty="0" smtClean="0"/>
              <a:t>参考資料</a:t>
            </a:r>
            <a:endParaRPr kumimoji="1" lang="ja-JP" altLang="en-US" dirty="0"/>
          </a:p>
        </p:txBody>
      </p:sp>
      <p:sp>
        <p:nvSpPr>
          <p:cNvPr id="2" name="テキスト ボックス 1"/>
          <p:cNvSpPr txBox="1"/>
          <p:nvPr/>
        </p:nvSpPr>
        <p:spPr>
          <a:xfrm>
            <a:off x="251520" y="6475402"/>
            <a:ext cx="8568952" cy="530915"/>
          </a:xfrm>
          <a:prstGeom prst="rect">
            <a:avLst/>
          </a:prstGeom>
          <a:noFill/>
        </p:spPr>
        <p:txBody>
          <a:bodyPr wrap="square" rtlCol="0">
            <a:spAutoFit/>
          </a:bodyPr>
          <a:lstStyle/>
          <a:p>
            <a:r>
              <a:rPr kumimoji="1" lang="en-US" altLang="ja-JP" sz="1050" dirty="0" smtClean="0"/>
              <a:t>※</a:t>
            </a:r>
            <a:r>
              <a:rPr lang="ja-JP" altLang="en-US" sz="1050" dirty="0" smtClean="0"/>
              <a:t>金融庁</a:t>
            </a:r>
            <a:r>
              <a:rPr lang="en-US" altLang="ja-JP" sz="1050" dirty="0" smtClean="0"/>
              <a:t>『</a:t>
            </a:r>
            <a:r>
              <a:rPr lang="ja-JP" altLang="en-US" sz="1050" dirty="0" smtClean="0"/>
              <a:t>外為</a:t>
            </a:r>
            <a:r>
              <a:rPr lang="ja-JP" altLang="en-US" sz="1050" dirty="0"/>
              <a:t>決済リスクに係る</a:t>
            </a:r>
            <a:r>
              <a:rPr lang="ja-JP" altLang="en-US" sz="1050" dirty="0" smtClean="0"/>
              <a:t>ラウンドテーブル中間報告書</a:t>
            </a:r>
            <a:r>
              <a:rPr lang="en-US" altLang="ja-JP" sz="1050" dirty="0" smtClean="0"/>
              <a:t>』</a:t>
            </a:r>
            <a:r>
              <a:rPr lang="ja-JP" altLang="en-US" sz="1050" dirty="0" smtClean="0"/>
              <a:t>他を参照のうえ、ファンド為替</a:t>
            </a:r>
            <a:r>
              <a:rPr lang="en-US" altLang="ja-JP" sz="1050" dirty="0" smtClean="0"/>
              <a:t>PVP</a:t>
            </a:r>
            <a:r>
              <a:rPr lang="ja-JP" altLang="en-US" sz="1050" dirty="0" smtClean="0"/>
              <a:t>化プロジェクトチームにて作成。</a:t>
            </a:r>
            <a:endParaRPr lang="ja-JP" altLang="en-US" sz="1050" dirty="0"/>
          </a:p>
          <a:p>
            <a:endParaRPr kumimoji="1" lang="ja-JP" altLang="en-US" dirty="0"/>
          </a:p>
        </p:txBody>
      </p:sp>
    </p:spTree>
    <p:extLst>
      <p:ext uri="{BB962C8B-B14F-4D97-AF65-F5344CB8AC3E}">
        <p14:creationId xmlns:p14="http://schemas.microsoft.com/office/powerpoint/2010/main" val="721501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AF502EB-922F-4002-9D83-0061A572EC19}" type="slidenum">
              <a:rPr kumimoji="1" lang="ja-JP" altLang="en-US" smtClean="0"/>
              <a:pPr/>
              <a:t>7</a:t>
            </a:fld>
            <a:endParaRPr kumimoji="1" lang="ja-JP" altLang="en-US"/>
          </a:p>
        </p:txBody>
      </p:sp>
      <p:sp>
        <p:nvSpPr>
          <p:cNvPr id="5" name="テキスト ボックス 4"/>
          <p:cNvSpPr txBox="1"/>
          <p:nvPr/>
        </p:nvSpPr>
        <p:spPr>
          <a:xfrm>
            <a:off x="7164288" y="221060"/>
            <a:ext cx="1152128" cy="369332"/>
          </a:xfrm>
          <a:prstGeom prst="rect">
            <a:avLst/>
          </a:prstGeom>
          <a:noFill/>
          <a:ln w="12700" cmpd="dbl">
            <a:solidFill>
              <a:schemeClr val="tx1"/>
            </a:solidFill>
          </a:ln>
          <a:effectLst>
            <a:innerShdw blurRad="63500" dist="50800" dir="2700000">
              <a:prstClr val="black">
                <a:alpha val="50000"/>
              </a:prstClr>
            </a:innerShdw>
          </a:effectLst>
        </p:spPr>
        <p:txBody>
          <a:bodyPr wrap="square" rtlCol="0">
            <a:spAutoFit/>
          </a:bodyPr>
          <a:lstStyle/>
          <a:p>
            <a:pPr algn="ctr"/>
            <a:r>
              <a:rPr kumimoji="1" lang="ja-JP" altLang="en-US" dirty="0" smtClean="0"/>
              <a:t>参考資料</a:t>
            </a:r>
            <a:endParaRPr kumimoji="1" lang="ja-JP" altLang="en-US" dirty="0"/>
          </a:p>
        </p:txBody>
      </p:sp>
      <p:sp>
        <p:nvSpPr>
          <p:cNvPr id="6" name="テキスト ボックス 5"/>
          <p:cNvSpPr txBox="1"/>
          <p:nvPr/>
        </p:nvSpPr>
        <p:spPr>
          <a:xfrm>
            <a:off x="1115616" y="908720"/>
            <a:ext cx="6984776" cy="369332"/>
          </a:xfrm>
          <a:prstGeom prst="rect">
            <a:avLst/>
          </a:prstGeom>
          <a:noFill/>
        </p:spPr>
        <p:txBody>
          <a:bodyPr wrap="square" rtlCol="0">
            <a:spAutoFit/>
          </a:bodyPr>
          <a:lstStyle/>
          <a:p>
            <a:pPr algn="ctr"/>
            <a:r>
              <a:rPr lang="ja-JP" altLang="en-US" u="sng" dirty="0" smtClean="0">
                <a:latin typeface="ＭＳ ゴシック" panose="020B0609070205080204" pitchFamily="49" charset="-128"/>
                <a:ea typeface="ＭＳ ゴシック" panose="020B0609070205080204" pitchFamily="49" charset="-128"/>
              </a:rPr>
              <a:t>「ファンド為替ＰＶＰ化プロジェクトチーム」　参加メンバー</a:t>
            </a:r>
            <a:endParaRPr kumimoji="1" lang="ja-JP" altLang="en-US" u="sng" dirty="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686247" y="1578382"/>
            <a:ext cx="7200800" cy="923330"/>
          </a:xfrm>
          <a:prstGeom prst="rect">
            <a:avLst/>
          </a:prstGeom>
          <a:noFill/>
        </p:spPr>
        <p:txBody>
          <a:bodyPr wrap="square" rtlCol="0">
            <a:spAutoFit/>
          </a:bodyPr>
          <a:lstStyle/>
          <a:p>
            <a:endParaRPr kumimoji="1" lang="en-US" altLang="ja-JP" dirty="0" smtClean="0"/>
          </a:p>
          <a:p>
            <a:endParaRPr lang="en-US" altLang="ja-JP" dirty="0"/>
          </a:p>
          <a:p>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688858844"/>
              </p:ext>
            </p:extLst>
          </p:nvPr>
        </p:nvGraphicFramePr>
        <p:xfrm>
          <a:off x="539552" y="1543780"/>
          <a:ext cx="8064896" cy="4629519"/>
        </p:xfrm>
        <a:graphic>
          <a:graphicData uri="http://schemas.openxmlformats.org/drawingml/2006/table">
            <a:tbl>
              <a:tblPr/>
              <a:tblGrid>
                <a:gridCol w="1405808"/>
                <a:gridCol w="105246"/>
                <a:gridCol w="2262430"/>
                <a:gridCol w="1483100"/>
                <a:gridCol w="1872208"/>
                <a:gridCol w="936104"/>
              </a:tblGrid>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所属会社</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部署</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役職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氏名</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事務局兼</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PT</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メンバー</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三菱東京</a:t>
                      </a:r>
                      <a:r>
                        <a:rPr lang="en-US" altLang="zh-TW" sz="1100" b="0" i="0" u="none" strike="noStrike">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金融市場部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シニアフェロー部長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星野 昭</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PT</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マネージャー）</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三菱東京</a:t>
                      </a:r>
                      <a:r>
                        <a:rPr lang="en-US" altLang="zh-TW" sz="1100" b="0" i="0" u="none" strike="noStrike">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市場営業部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調査役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指田 雄太</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みずほ信託銀行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信託プロダクツ業務部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信託協会担当部長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加藤 弘泰</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三井住友信託銀行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マーケット企画部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フェロー役員</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今西 晋嗣</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三井住友信託銀行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受託資産企画部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審議役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久野 恭七郎</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三菱</a:t>
                      </a:r>
                      <a:r>
                        <a:rPr lang="en-US" altLang="zh-TW" sz="1100" b="0" i="0" u="none" strike="noStrike" dirty="0">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受託財産企画部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上級調査役</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西尾</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裕二</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三菱</a:t>
                      </a:r>
                      <a:r>
                        <a:rPr lang="en-US" altLang="zh-TW" sz="1100" b="0" i="0" u="none" strike="noStrike" dirty="0">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市場国際部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次長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潮田 健太郎</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三菱</a:t>
                      </a:r>
                      <a:r>
                        <a:rPr lang="en-US" altLang="zh-TW" sz="1100" b="0" i="0" u="none" strike="noStrike" dirty="0">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資金為替部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次長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山内 太朗</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184443">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ＰＴメンバー</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三菱東京</a:t>
                      </a:r>
                      <a:r>
                        <a:rPr lang="en-US" altLang="zh-TW" sz="1100" b="0" i="0" u="none" strike="noStrike" dirty="0">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市場事務部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調査役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阿部 勉</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ドイツ証券</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外国為替営業部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ダイレクター</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蒲谷 淳二</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みずほ銀行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国際為替部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参事役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矢野 正東</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02887">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JP</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モルガン・チェース銀行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金利・為替営業部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エグゼクティブディレクター</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廣田 泰司</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CLS</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東京事務所</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マネージングディレクター</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宮崎 誠</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日本銀行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決済機構局</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企画役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榎本</a:t>
                      </a:r>
                      <a:r>
                        <a:rPr lang="ja-JP" altLang="en-US" sz="1100" b="0" i="0" u="none" strike="noStrike" baseline="0" dirty="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英高</a:t>
                      </a:r>
                      <a:r>
                        <a:rPr lang="zh-CN"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日本マスタートラスト信託銀行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業務統括部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主任調査役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松岡 良憲</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日本トラスティ・サービス信託銀行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事務企画部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部長補佐</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汲川 宏一</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資産管理サービス信託銀行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事務統括部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次長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杉崎 浩</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一郎</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野村アセットマネジメント</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トレーディング部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シニアマネージャー</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浅野</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亮二</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ブラックロック・ジャパン</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業務部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部長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黒瀬</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嘉</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忠</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大和証券投資信託委託</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売買管理部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部長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仁木</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大介</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オブザーバー</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金融庁</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健全性基準室</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課長補佐</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朝倉</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利</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恵</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信託協会</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業務部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副長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篠原 直樹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投資信託協会</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企画政策部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次長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吉原 竜二</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日本投資顧問業協会</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主任調査役</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宇敷 毅</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7308304" y="1266781"/>
            <a:ext cx="1296144" cy="276999"/>
          </a:xfrm>
          <a:prstGeom prst="rect">
            <a:avLst/>
          </a:prstGeom>
          <a:noFill/>
        </p:spPr>
        <p:txBody>
          <a:bodyPr wrap="square" rtlCol="0">
            <a:spAutoFit/>
          </a:bodyPr>
          <a:lstStyle/>
          <a:p>
            <a:pPr algn="r"/>
            <a:r>
              <a:rPr kumimoji="1" lang="ja-JP" altLang="en-US" sz="1200" dirty="0" smtClean="0">
                <a:latin typeface="ＭＳ ゴシック" panose="020B0609070205080204" pitchFamily="49" charset="-128"/>
                <a:ea typeface="ＭＳ ゴシック" panose="020B0609070205080204" pitchFamily="49" charset="-128"/>
              </a:rPr>
              <a:t>（順不同）</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2796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9260</TotalTime>
  <Words>4600</Words>
  <Application>Microsoft Office PowerPoint</Application>
  <PresentationFormat>On-screen Show (4:3)</PresentationFormat>
  <Paragraphs>331</Paragraphs>
  <Slides>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ＭＳ Ｐゴシック</vt:lpstr>
      <vt:lpstr>ＭＳ ゴシック</vt:lpstr>
      <vt:lpstr>Arial</vt:lpstr>
      <vt:lpstr>Calibri</vt:lpstr>
      <vt:lpstr>Times New Roman</vt:lpstr>
      <vt:lpstr>Wingdings</vt:lpstr>
      <vt:lpstr>Office テーマ</vt:lpstr>
      <vt:lpstr>東京市場におけるファンド為替取引の市場慣行について</vt:lpstr>
      <vt:lpstr>PowerPoint Presentation</vt:lpstr>
      <vt:lpstr>　現行の市場慣行と本邦信託ファンドの特徴</vt:lpstr>
      <vt:lpstr>　市場慣行策定にあたっての基本方針および構成</vt:lpstr>
      <vt:lpstr>PowerPoint Presentation</vt:lpstr>
      <vt:lpstr>残された課題と今後の対応</vt:lpstr>
      <vt:lpstr>用語集</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共通イントラ</dc:creator>
  <cp:lastModifiedBy>Kazuhiro Ooki</cp:lastModifiedBy>
  <cp:revision>476</cp:revision>
  <cp:lastPrinted>2018-02-22T01:24:05Z</cp:lastPrinted>
  <dcterms:created xsi:type="dcterms:W3CDTF">2016-12-12T08:55:28Z</dcterms:created>
  <dcterms:modified xsi:type="dcterms:W3CDTF">2018-02-22T01:29:14Z</dcterms:modified>
</cp:coreProperties>
</file>